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4114800" cy="73152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3A5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2286000"/>
            <a:ext cx="3657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>
                <a:solidFill>
                  <a:srgbClr val="FFFFFF"/>
                </a:solidFill>
                <a:latin typeface="Microsoft YaHei"/>
              </a:defRPr>
            </a:pPr>
            <a:r>
              <a:t>管理会计OS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329184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0">
                <a:solidFill>
                  <a:srgbClr val="D4A03C"/>
                </a:solidFill>
                <a:latin typeface="Microsoft YaHei"/>
              </a:defRPr>
            </a:pPr>
            <a:r>
              <a:t>开发用户故事（User Story）</a:t>
            </a:r>
          </a:p>
        </p:txBody>
      </p:sp>
      <p:sp>
        <p:nvSpPr>
          <p:cNvPr id="5" name="Rectangle 4"/>
          <p:cNvSpPr/>
          <p:nvPr/>
        </p:nvSpPr>
        <p:spPr>
          <a:xfrm>
            <a:off x="1371600" y="4023360"/>
            <a:ext cx="1371600" cy="2743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28600" y="429768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7F8C9A"/>
                </a:solidFill>
                <a:latin typeface="Microsoft YaHei"/>
              </a:defRPr>
            </a:pPr>
            <a:r>
              <a:t>产品 Backlog · 敏捷开发规划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7242048"/>
            <a:ext cx="4114800" cy="7315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82880" y="6949440"/>
            <a:ext cx="37490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1/13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228600" y="182880"/>
            <a:ext cx="1188720" cy="36576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182880"/>
            <a:ext cx="1188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Sprint 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54480" y="182880"/>
            <a:ext cx="2286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B3A5C"/>
                </a:solidFill>
                <a:latin typeface="Microsoft YaHei"/>
              </a:defRPr>
            </a:pPr>
            <a:r>
              <a:t>系统管理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594360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⏱ 第15-16周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82296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E86AB"/>
                </a:solidFill>
                <a:latin typeface="Microsoft YaHei"/>
              </a:defRPr>
            </a:pPr>
            <a:r>
              <a:t>🎯 系统管理员能进行用户权限和系统维护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1143000"/>
            <a:ext cx="3657600" cy="13716"/>
          </a:xfrm>
          <a:prstGeom prst="rect">
            <a:avLst/>
          </a:prstGeom>
          <a:solidFill>
            <a:srgbClr val="E0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28600" y="1280160"/>
            <a:ext cx="365760" cy="22860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8600" y="128016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P0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1280160"/>
            <a:ext cx="2971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US-8.1 · 系统管理员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150876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作为系统管理员，我希望用户管理（增/删/改/查/启用/禁用）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178308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E86AB"/>
                </a:solidFill>
                <a:latin typeface="Microsoft YaHei"/>
              </a:defRPr>
            </a:pPr>
            <a:r>
              <a:t>以便 管理账号体系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8600" y="2286000"/>
            <a:ext cx="365760" cy="22860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28600" y="228600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P0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5800" y="2286000"/>
            <a:ext cx="2971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US-8.2 · 系统管理员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800" y="251460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作为系统管理员，我希望角色权限管理（RBAC）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5800" y="278892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E86AB"/>
                </a:solidFill>
                <a:latin typeface="Microsoft YaHei"/>
              </a:defRPr>
            </a:pPr>
            <a:r>
              <a:t>以便 精细控制访问权限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28600" y="3291840"/>
            <a:ext cx="365760" cy="228600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228600" y="329184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P1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5800" y="3291840"/>
            <a:ext cx="2971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US-8.3 · 系统管理员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5800" y="352044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作为系统管理员，我希望操作审计日志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5800" y="379476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E86AB"/>
                </a:solidFill>
                <a:latin typeface="Microsoft YaHei"/>
              </a:defRPr>
            </a:pPr>
            <a:r>
              <a:t>以便 追溯所有操作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28600" y="4297680"/>
            <a:ext cx="365760" cy="228600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228600" y="429768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P1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85800" y="4297680"/>
            <a:ext cx="2971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US-8.4 · 系统管理员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5800" y="452628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作为系统管理员，我希望系统配置管理（KPI分类/单位/币种）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85800" y="480060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E86AB"/>
                </a:solidFill>
                <a:latin typeface="Microsoft YaHei"/>
              </a:defRPr>
            </a:pPr>
            <a:r>
              <a:t>以便 维护系统基础数据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28600" y="5303520"/>
            <a:ext cx="365760" cy="228600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228600" y="530352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P1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85800" y="5303520"/>
            <a:ext cx="2971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US-8.5 · 系统管理员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85800" y="553212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作为系统管理员，我希望数据备份与恢复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85800" y="580644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E86AB"/>
                </a:solidFill>
                <a:latin typeface="Microsoft YaHei"/>
              </a:defRPr>
            </a:pPr>
            <a:r>
              <a:t>以便 保障数据安全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82880" y="6949440"/>
            <a:ext cx="37490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10/13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27432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👤 附录：用户角色定义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731520"/>
            <a:ext cx="914400" cy="36576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1005840"/>
            <a:ext cx="3657600" cy="91440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65760" y="1078992"/>
            <a:ext cx="3383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1B3A5C"/>
                </a:solidFill>
                <a:latin typeface="Microsoft YaHei"/>
              </a:defRPr>
            </a:pPr>
            <a:r>
              <a:t>CEO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371600"/>
            <a:ext cx="33832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查看全局驾驶舱、战略地图概览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2057400"/>
            <a:ext cx="3657600" cy="91440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65760" y="2130552"/>
            <a:ext cx="3383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1B3A5C"/>
                </a:solidFill>
                <a:latin typeface="Microsoft YaHei"/>
              </a:defRPr>
            </a:pPr>
            <a:r>
              <a:t>CFO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2423160"/>
            <a:ext cx="33832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战略地图配置、KPI定义、差异分析、预警设置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3108960"/>
            <a:ext cx="3657600" cy="91440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65760" y="3182112"/>
            <a:ext cx="3383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1B3A5C"/>
                </a:solidFill>
                <a:latin typeface="Microsoft YaHei"/>
              </a:defRPr>
            </a:pPr>
            <a:r>
              <a:t>财务分析师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760" y="3474720"/>
            <a:ext cx="33832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KPI创建与管理、数据导入、报表生成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8600" y="4160520"/>
            <a:ext cx="3657600" cy="91440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65760" y="4233672"/>
            <a:ext cx="3383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1B3A5C"/>
                </a:solidFill>
                <a:latin typeface="Microsoft YaHei"/>
              </a:defRPr>
            </a:pPr>
            <a:r>
              <a:t>部门负责人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5760" y="4526280"/>
            <a:ext cx="33832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查看本部门KPI看板、提交反馈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8600" y="5212080"/>
            <a:ext cx="3657600" cy="91440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65760" y="5285232"/>
            <a:ext cx="3383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1B3A5C"/>
                </a:solidFill>
                <a:latin typeface="Microsoft YaHei"/>
              </a:defRPr>
            </a:pPr>
            <a:r>
              <a:t>系统管理员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65760" y="5577840"/>
            <a:ext cx="33832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组织架构、用户权限、系统配置、日志审计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82880" y="6949440"/>
            <a:ext cx="37490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11/13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27432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📅 附录：开发排期建议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731520"/>
            <a:ext cx="914400" cy="36576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1005840"/>
            <a:ext cx="1005840" cy="27432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28600" y="1005840"/>
            <a:ext cx="1005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Sprint</a:t>
            </a:r>
          </a:p>
        </p:txBody>
      </p:sp>
      <p:sp>
        <p:nvSpPr>
          <p:cNvPr id="7" name="Rectangle 6"/>
          <p:cNvSpPr/>
          <p:nvPr/>
        </p:nvSpPr>
        <p:spPr>
          <a:xfrm>
            <a:off x="1234440" y="1005840"/>
            <a:ext cx="594360" cy="27432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234440" y="1005840"/>
            <a:ext cx="5943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周期</a:t>
            </a:r>
          </a:p>
        </p:txBody>
      </p:sp>
      <p:sp>
        <p:nvSpPr>
          <p:cNvPr id="9" name="Rectangle 8"/>
          <p:cNvSpPr/>
          <p:nvPr/>
        </p:nvSpPr>
        <p:spPr>
          <a:xfrm>
            <a:off x="1828800" y="1005840"/>
            <a:ext cx="1691640" cy="27432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828800" y="1005840"/>
            <a:ext cx="1691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核心交付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520440" y="1005840"/>
            <a:ext cx="822960" cy="27432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520440" y="1005840"/>
            <a:ext cx="8229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团队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28600" y="1325880"/>
            <a:ext cx="1005840" cy="41148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28600" y="1325880"/>
            <a:ext cx="10058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>
                <a:solidFill>
                  <a:srgbClr val="2C3E50"/>
                </a:solidFill>
                <a:latin typeface="Microsoft YaHei"/>
              </a:defRPr>
            </a:pPr>
            <a:r>
              <a:t>Sprint 1-2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234440" y="1325880"/>
            <a:ext cx="594360" cy="41148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234440" y="1325880"/>
            <a:ext cx="594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>
                <a:solidFill>
                  <a:srgbClr val="2C3E50"/>
                </a:solidFill>
                <a:latin typeface="Microsoft YaHei"/>
              </a:defRPr>
            </a:pPr>
            <a:r>
              <a:t>4周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828800" y="1325880"/>
            <a:ext cx="1691640" cy="41148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828800" y="1325880"/>
            <a:ext cx="16916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>
                <a:solidFill>
                  <a:srgbClr val="2C3E50"/>
                </a:solidFill>
                <a:latin typeface="Microsoft YaHei"/>
              </a:defRPr>
            </a:pPr>
            <a:r>
              <a:t>组织架构 + 战略地图配置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520440" y="1325880"/>
            <a:ext cx="822960" cy="41148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520440" y="1325880"/>
            <a:ext cx="8229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>
                <a:solidFill>
                  <a:srgbClr val="2C3E50"/>
                </a:solidFill>
                <a:latin typeface="Microsoft YaHei"/>
              </a:defRPr>
            </a:pPr>
            <a:r>
              <a:t>前端1 + 后端1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28600" y="1783080"/>
            <a:ext cx="1005840" cy="41148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28600" y="1783080"/>
            <a:ext cx="10058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>
                <a:solidFill>
                  <a:srgbClr val="2C3E50"/>
                </a:solidFill>
                <a:latin typeface="Microsoft YaHei"/>
              </a:defRPr>
            </a:pPr>
            <a:r>
              <a:t>Sprint 3-4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234440" y="1783080"/>
            <a:ext cx="594360" cy="41148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234440" y="1783080"/>
            <a:ext cx="594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>
                <a:solidFill>
                  <a:srgbClr val="2C3E50"/>
                </a:solidFill>
                <a:latin typeface="Microsoft YaHei"/>
              </a:defRPr>
            </a:pPr>
            <a:r>
              <a:t>4周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828800" y="1783080"/>
            <a:ext cx="1691640" cy="41148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828800" y="1783080"/>
            <a:ext cx="16916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>
                <a:solidFill>
                  <a:srgbClr val="2C3E50"/>
                </a:solidFill>
                <a:latin typeface="Microsoft YaHei"/>
              </a:defRPr>
            </a:pPr>
            <a:r>
              <a:t>KPI引擎 + 公式计算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520440" y="1783080"/>
            <a:ext cx="822960" cy="41148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520440" y="1783080"/>
            <a:ext cx="8229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>
                <a:solidFill>
                  <a:srgbClr val="2C3E50"/>
                </a:solidFill>
                <a:latin typeface="Microsoft YaHei"/>
              </a:defRPr>
            </a:pPr>
            <a:r>
              <a:t>前端1 + 后端2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28600" y="2240280"/>
            <a:ext cx="1005840" cy="41148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228600" y="2240280"/>
            <a:ext cx="10058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>
                <a:solidFill>
                  <a:srgbClr val="2C3E50"/>
                </a:solidFill>
                <a:latin typeface="Microsoft YaHei"/>
              </a:defRPr>
            </a:pPr>
            <a:r>
              <a:t>Sprint 5-6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234440" y="2240280"/>
            <a:ext cx="594360" cy="41148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1234440" y="2240280"/>
            <a:ext cx="594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>
                <a:solidFill>
                  <a:srgbClr val="2C3E50"/>
                </a:solidFill>
                <a:latin typeface="Microsoft YaHei"/>
              </a:defRPr>
            </a:pPr>
            <a:r>
              <a:t>4周</a:t>
            </a:r>
          </a:p>
        </p:txBody>
      </p:sp>
      <p:sp>
        <p:nvSpPr>
          <p:cNvPr id="33" name="Rectangle 32"/>
          <p:cNvSpPr/>
          <p:nvPr/>
        </p:nvSpPr>
        <p:spPr>
          <a:xfrm>
            <a:off x="1828800" y="2240280"/>
            <a:ext cx="1691640" cy="41148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1828800" y="2240280"/>
            <a:ext cx="16916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>
                <a:solidFill>
                  <a:srgbClr val="2C3E50"/>
                </a:solidFill>
                <a:latin typeface="Microsoft YaHei"/>
              </a:defRPr>
            </a:pPr>
            <a:r>
              <a:t>数据接入 + 计算调度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520440" y="2240280"/>
            <a:ext cx="822960" cy="41148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3520440" y="2240280"/>
            <a:ext cx="8229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>
                <a:solidFill>
                  <a:srgbClr val="2C3E50"/>
                </a:solidFill>
                <a:latin typeface="Microsoft YaHei"/>
              </a:defRPr>
            </a:pPr>
            <a:r>
              <a:t>后端1 + 全栈1</a:t>
            </a:r>
          </a:p>
        </p:txBody>
      </p:sp>
      <p:sp>
        <p:nvSpPr>
          <p:cNvPr id="37" name="Rectangle 36"/>
          <p:cNvSpPr/>
          <p:nvPr/>
        </p:nvSpPr>
        <p:spPr>
          <a:xfrm>
            <a:off x="228600" y="2697480"/>
            <a:ext cx="1005840" cy="41148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228600" y="2697480"/>
            <a:ext cx="10058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>
                <a:solidFill>
                  <a:srgbClr val="2C3E50"/>
                </a:solidFill>
                <a:latin typeface="Microsoft YaHei"/>
              </a:defRPr>
            </a:pPr>
            <a:r>
              <a:t>Sprint 7-8</a:t>
            </a:r>
          </a:p>
        </p:txBody>
      </p:sp>
      <p:sp>
        <p:nvSpPr>
          <p:cNvPr id="39" name="Rectangle 38"/>
          <p:cNvSpPr/>
          <p:nvPr/>
        </p:nvSpPr>
        <p:spPr>
          <a:xfrm>
            <a:off x="1234440" y="2697480"/>
            <a:ext cx="594360" cy="41148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1234440" y="2697480"/>
            <a:ext cx="594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>
                <a:solidFill>
                  <a:srgbClr val="2C3E50"/>
                </a:solidFill>
                <a:latin typeface="Microsoft YaHei"/>
              </a:defRPr>
            </a:pPr>
            <a:r>
              <a:t>4周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828800" y="2697480"/>
            <a:ext cx="1691640" cy="41148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1828800" y="2697480"/>
            <a:ext cx="16916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>
                <a:solidFill>
                  <a:srgbClr val="2C3E50"/>
                </a:solidFill>
                <a:latin typeface="Microsoft YaHei"/>
              </a:defRPr>
            </a:pPr>
            <a:r>
              <a:t>驾驶舱 + 差异预警</a:t>
            </a:r>
          </a:p>
        </p:txBody>
      </p:sp>
      <p:sp>
        <p:nvSpPr>
          <p:cNvPr id="43" name="Rectangle 42"/>
          <p:cNvSpPr/>
          <p:nvPr/>
        </p:nvSpPr>
        <p:spPr>
          <a:xfrm>
            <a:off x="3520440" y="2697480"/>
            <a:ext cx="822960" cy="41148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3520440" y="2697480"/>
            <a:ext cx="8229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>
                <a:solidFill>
                  <a:srgbClr val="2C3E50"/>
                </a:solidFill>
                <a:latin typeface="Microsoft YaHei"/>
              </a:defRPr>
            </a:pPr>
            <a:r>
              <a:t>前端2 + 后端1</a:t>
            </a:r>
          </a:p>
        </p:txBody>
      </p:sp>
      <p:sp>
        <p:nvSpPr>
          <p:cNvPr id="45" name="Rectangle 44"/>
          <p:cNvSpPr/>
          <p:nvPr/>
        </p:nvSpPr>
        <p:spPr>
          <a:xfrm>
            <a:off x="228600" y="3154680"/>
            <a:ext cx="1005840" cy="41148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228600" y="3154680"/>
            <a:ext cx="10058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>
                <a:solidFill>
                  <a:srgbClr val="2C3E50"/>
                </a:solidFill>
                <a:latin typeface="Microsoft YaHei"/>
              </a:defRPr>
            </a:pPr>
            <a:r>
              <a:t>Sprint 9-10</a:t>
            </a:r>
          </a:p>
        </p:txBody>
      </p:sp>
      <p:sp>
        <p:nvSpPr>
          <p:cNvPr id="47" name="Rectangle 46"/>
          <p:cNvSpPr/>
          <p:nvPr/>
        </p:nvSpPr>
        <p:spPr>
          <a:xfrm>
            <a:off x="1234440" y="3154680"/>
            <a:ext cx="594360" cy="41148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1234440" y="3154680"/>
            <a:ext cx="594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>
                <a:solidFill>
                  <a:srgbClr val="2C3E50"/>
                </a:solidFill>
                <a:latin typeface="Microsoft YaHei"/>
              </a:defRPr>
            </a:pPr>
            <a:r>
              <a:t>4周</a:t>
            </a:r>
          </a:p>
        </p:txBody>
      </p:sp>
      <p:sp>
        <p:nvSpPr>
          <p:cNvPr id="49" name="Rectangle 48"/>
          <p:cNvSpPr/>
          <p:nvPr/>
        </p:nvSpPr>
        <p:spPr>
          <a:xfrm>
            <a:off x="1828800" y="3154680"/>
            <a:ext cx="1691640" cy="41148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1828800" y="3154680"/>
            <a:ext cx="16916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>
                <a:solidFill>
                  <a:srgbClr val="2C3E50"/>
                </a:solidFill>
                <a:latin typeface="Microsoft YaHei"/>
              </a:defRPr>
            </a:pPr>
            <a:r>
              <a:t>反馈闭环 + 系统管理</a:t>
            </a:r>
          </a:p>
        </p:txBody>
      </p:sp>
      <p:sp>
        <p:nvSpPr>
          <p:cNvPr id="51" name="Rectangle 50"/>
          <p:cNvSpPr/>
          <p:nvPr/>
        </p:nvSpPr>
        <p:spPr>
          <a:xfrm>
            <a:off x="3520440" y="3154680"/>
            <a:ext cx="822960" cy="41148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3520440" y="3154680"/>
            <a:ext cx="8229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>
                <a:solidFill>
                  <a:srgbClr val="2C3E50"/>
                </a:solidFill>
                <a:latin typeface="Microsoft YaHei"/>
              </a:defRPr>
            </a:pPr>
            <a:r>
              <a:t>前端1 + 后端1 + 测试1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228600" y="658368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D4A03C"/>
                </a:solidFill>
                <a:latin typeface="Microsoft YaHei"/>
              </a:defRPr>
            </a:pPr>
            <a:r>
              <a:t>MVP总计：10-12周（约3个月）可交付可试用版本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82880" y="6949440"/>
            <a:ext cx="37490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12/13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3A5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274320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>
                <a:solidFill>
                  <a:srgbClr val="FFFFFF"/>
                </a:solidFill>
                <a:latin typeface="Microsoft YaHei"/>
              </a:defRPr>
            </a:pPr>
            <a:r>
              <a:t>感谢查阅</a:t>
            </a:r>
          </a:p>
        </p:txBody>
      </p:sp>
      <p:sp>
        <p:nvSpPr>
          <p:cNvPr id="4" name="Rectangle 3"/>
          <p:cNvSpPr/>
          <p:nvPr/>
        </p:nvSpPr>
        <p:spPr>
          <a:xfrm>
            <a:off x="1371600" y="3566160"/>
            <a:ext cx="1371600" cy="2743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" y="384048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0">
                <a:solidFill>
                  <a:srgbClr val="D4A03C"/>
                </a:solidFill>
                <a:latin typeface="Microsoft YaHei"/>
              </a:defRPr>
            </a:pPr>
            <a:r>
              <a:t>博海网络科技 · 管理会计OS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7242048"/>
            <a:ext cx="4114800" cy="7315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" y="6949440"/>
            <a:ext cx="37490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13/13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27432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B3A5C"/>
                </a:solidFill>
                <a:latin typeface="Microsoft YaHei"/>
              </a:defRPr>
            </a:pPr>
            <a:r>
              <a:t>📋 目录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777240"/>
            <a:ext cx="731520" cy="36576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" y="1005840"/>
            <a:ext cx="3657600" cy="5486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40"/>
              </a:spcAft>
              <a:defRPr sz="1300">
                <a:solidFill>
                  <a:srgbClr val="2C3E50"/>
                </a:solidFill>
                <a:latin typeface="Microsoft YaHei"/>
              </a:defRPr>
            </a:pPr>
            <a:r>
              <a:t>01  Sprint 1：基础框架与战略地图配置</a:t>
            </a:r>
          </a:p>
          <a:p>
            <a:pPr algn="l">
              <a:spcAft>
                <a:spcPts val="1040"/>
              </a:spcAft>
              <a:defRPr sz="1300">
                <a:solidFill>
                  <a:srgbClr val="2C3E50"/>
                </a:solidFill>
                <a:latin typeface="Microsoft YaHei"/>
              </a:defRPr>
            </a:pPr>
            <a:r>
              <a:t>02  Sprint 2：KPI字典引擎</a:t>
            </a:r>
          </a:p>
          <a:p>
            <a:pPr algn="l">
              <a:spcAft>
                <a:spcPts val="1040"/>
              </a:spcAft>
              <a:defRPr sz="1300">
                <a:solidFill>
                  <a:srgbClr val="2C3E50"/>
                </a:solidFill>
                <a:latin typeface="Microsoft YaHei"/>
              </a:defRPr>
            </a:pPr>
            <a:r>
              <a:t>03  Sprint 3：数据接入层</a:t>
            </a:r>
          </a:p>
          <a:p>
            <a:pPr algn="l">
              <a:spcAft>
                <a:spcPts val="1040"/>
              </a:spcAft>
              <a:defRPr sz="1300">
                <a:solidFill>
                  <a:srgbClr val="2C3E50"/>
                </a:solidFill>
                <a:latin typeface="Microsoft YaHei"/>
              </a:defRPr>
            </a:pPr>
            <a:r>
              <a:t>04  Sprint 4：KPI计算与调度</a:t>
            </a:r>
          </a:p>
          <a:p>
            <a:pPr algn="l">
              <a:spcAft>
                <a:spcPts val="1040"/>
              </a:spcAft>
              <a:defRPr sz="1300">
                <a:solidFill>
                  <a:srgbClr val="2C3E50"/>
                </a:solidFill>
                <a:latin typeface="Microsoft YaHei"/>
              </a:defRPr>
            </a:pPr>
            <a:r>
              <a:t>05  Sprint 5：管理驾驶舱与可视化</a:t>
            </a:r>
          </a:p>
          <a:p>
            <a:pPr algn="l">
              <a:spcAft>
                <a:spcPts val="1040"/>
              </a:spcAft>
              <a:defRPr sz="1300">
                <a:solidFill>
                  <a:srgbClr val="2C3E50"/>
                </a:solidFill>
                <a:latin typeface="Microsoft YaHei"/>
              </a:defRPr>
            </a:pPr>
            <a:r>
              <a:t>06  Sprint 6：差异分析与预警</a:t>
            </a:r>
          </a:p>
          <a:p>
            <a:pPr algn="l">
              <a:spcAft>
                <a:spcPts val="1040"/>
              </a:spcAft>
              <a:defRPr sz="1300">
                <a:solidFill>
                  <a:srgbClr val="2C3E50"/>
                </a:solidFill>
                <a:latin typeface="Microsoft YaHei"/>
              </a:defRPr>
            </a:pPr>
            <a:r>
              <a:t>07  Sprint 7：反馈与闭环管理</a:t>
            </a:r>
          </a:p>
          <a:p>
            <a:pPr algn="l">
              <a:spcAft>
                <a:spcPts val="1040"/>
              </a:spcAft>
              <a:defRPr sz="1300">
                <a:solidFill>
                  <a:srgbClr val="2C3E50"/>
                </a:solidFill>
                <a:latin typeface="Microsoft YaHei"/>
              </a:defRPr>
            </a:pPr>
            <a:r>
              <a:t>08  Sprint 8：系统管理</a:t>
            </a:r>
          </a:p>
          <a:p>
            <a:pPr algn="l">
              <a:spcAft>
                <a:spcPts val="1040"/>
              </a:spcAft>
              <a:defRPr sz="1300">
                <a:solidFill>
                  <a:srgbClr val="2C3E50"/>
                </a:solidFill>
                <a:latin typeface="Microsoft YaHei"/>
              </a:defRPr>
            </a:pPr>
            <a:r>
              <a:t>09  附录：用户角色 &amp; 开发排期建议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" y="6949440"/>
            <a:ext cx="37490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2/13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228600" y="182880"/>
            <a:ext cx="1188720" cy="36576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182880"/>
            <a:ext cx="1188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Sprint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54480" y="182880"/>
            <a:ext cx="2286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B3A5C"/>
                </a:solidFill>
                <a:latin typeface="Microsoft YaHei"/>
              </a:defRPr>
            </a:pPr>
            <a:r>
              <a:t>基础框架与战略地图配置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594360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⏱ 第1-2周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82296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E86AB"/>
                </a:solidFill>
                <a:latin typeface="Microsoft YaHei"/>
              </a:defRPr>
            </a:pPr>
            <a:r>
              <a:t>🎯 用户能搭建组织架构、定义战略地图框架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1143000"/>
            <a:ext cx="3657600" cy="13716"/>
          </a:xfrm>
          <a:prstGeom prst="rect">
            <a:avLst/>
          </a:prstGeom>
          <a:solidFill>
            <a:srgbClr val="E0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28600" y="1280160"/>
            <a:ext cx="365760" cy="22860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8600" y="128016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P0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1280160"/>
            <a:ext cx="2971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US-1.1 · 系统管理员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150876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作为系统管理员，我希望创建组织架构树（集团→事业部→部门）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178308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E86AB"/>
                </a:solidFill>
                <a:latin typeface="Microsoft YaHei"/>
              </a:defRPr>
            </a:pPr>
            <a:r>
              <a:t>以便 按层级进行数据隔离和汇总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8600" y="2286000"/>
            <a:ext cx="365760" cy="22860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28600" y="228600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P0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5800" y="2286000"/>
            <a:ext cx="2971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US-1.2 · 系统管理员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800" y="251460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作为系统管理员，我希望为组织树节点分配负责人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5800" y="278892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E86AB"/>
                </a:solidFill>
                <a:latin typeface="Microsoft YaHei"/>
              </a:defRPr>
            </a:pPr>
            <a:r>
              <a:t>以便 预警和报告定向推送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28600" y="3291840"/>
            <a:ext cx="365760" cy="22860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228600" y="329184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P0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5800" y="3291840"/>
            <a:ext cx="2971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US-1.3 · CFO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5800" y="352044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作为CFO，我希望内置战略地图四维度模板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5800" y="379476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E86AB"/>
                </a:solidFill>
                <a:latin typeface="Microsoft YaHei"/>
              </a:defRPr>
            </a:pPr>
            <a:r>
              <a:t>以便 快速开始配置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28600" y="4297680"/>
            <a:ext cx="365760" cy="22860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228600" y="429768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P0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85800" y="4297680"/>
            <a:ext cx="2971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US-1.4 · CFO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5800" y="452628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作为CFO，我希望每个维度下创建多个战略目标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85800" y="480060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E86AB"/>
                </a:solidFill>
                <a:latin typeface="Microsoft YaHei"/>
              </a:defRPr>
            </a:pPr>
            <a:r>
              <a:t>以便 描述公司战略重点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28600" y="5303520"/>
            <a:ext cx="365760" cy="228600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228600" y="530352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P1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85800" y="5303520"/>
            <a:ext cx="2971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US-1.5 · CFO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85800" y="553212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作为CFO，我希望战略目标与KPI关联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85800" y="580644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E86AB"/>
                </a:solidFill>
                <a:latin typeface="Microsoft YaHei"/>
              </a:defRPr>
            </a:pPr>
            <a:r>
              <a:t>以便 知道每个目标的衡量指标</a:t>
            </a:r>
          </a:p>
        </p:txBody>
      </p:sp>
      <p:sp>
        <p:nvSpPr>
          <p:cNvPr id="34" name="Rectangle 33"/>
          <p:cNvSpPr/>
          <p:nvPr/>
        </p:nvSpPr>
        <p:spPr>
          <a:xfrm>
            <a:off x="228600" y="6309360"/>
            <a:ext cx="365760" cy="228600"/>
          </a:xfrm>
          <a:prstGeom prst="rect">
            <a:avLst/>
          </a:prstGeom>
          <a:solidFill>
            <a:srgbClr val="7F8C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228600" y="630936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P2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85800" y="6309360"/>
            <a:ext cx="2971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US-1.6 · CEO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85800" y="653796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作为CEO，我希望战略地图因果连线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85800" y="681228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E86AB"/>
                </a:solidFill>
                <a:latin typeface="Microsoft YaHei"/>
              </a:defRPr>
            </a:pPr>
            <a:r>
              <a:t>以便 直观理解战略逻辑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82880" y="6949440"/>
            <a:ext cx="37490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3/13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228600" y="182880"/>
            <a:ext cx="1188720" cy="36576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182880"/>
            <a:ext cx="1188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Sprint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54480" y="182880"/>
            <a:ext cx="2286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B3A5C"/>
                </a:solidFill>
                <a:latin typeface="Microsoft YaHei"/>
              </a:defRPr>
            </a:pPr>
            <a:r>
              <a:t>KPI字典引擎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594360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⏱ 第3-4周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82296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E86AB"/>
                </a:solidFill>
                <a:latin typeface="Microsoft YaHei"/>
              </a:defRPr>
            </a:pPr>
            <a:r>
              <a:t>🎯 用户能定义和使用KPI，系统能按公式计算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1143000"/>
            <a:ext cx="3657600" cy="13716"/>
          </a:xfrm>
          <a:prstGeom prst="rect">
            <a:avLst/>
          </a:prstGeom>
          <a:solidFill>
            <a:srgbClr val="E0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28600" y="1280160"/>
            <a:ext cx="365760" cy="22860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8600" y="128016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P0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1280160"/>
            <a:ext cx="2971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US-2.1 · 财务分析师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150876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作为财务分析师，我希望预置100+CMA标准KPI及计算公式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178308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E86AB"/>
                </a:solidFill>
                <a:latin typeface="Microsoft YaHei"/>
              </a:defRPr>
            </a:pPr>
            <a:r>
              <a:t>以便 快速引用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8600" y="2286000"/>
            <a:ext cx="365760" cy="22860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28600" y="228600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P0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5800" y="2286000"/>
            <a:ext cx="2971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US-2.2 · 财务分析师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800" y="251460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作为财务分析师，我希望自定义KPI公式编辑器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5800" y="278892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E86AB"/>
                </a:solidFill>
                <a:latin typeface="Microsoft YaHei"/>
              </a:defRPr>
            </a:pPr>
            <a:r>
              <a:t>以便 度量公司特有指标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28600" y="3291840"/>
            <a:ext cx="365760" cy="22860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228600" y="329184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P0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5800" y="3291840"/>
            <a:ext cx="2971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US-2.3 · 财务分析师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5800" y="352044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作为财务分析师，我希望KPI目标阈值配置（红/黄/绿灯）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5800" y="379476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E86AB"/>
                </a:solidFill>
                <a:latin typeface="Microsoft YaHei"/>
              </a:defRPr>
            </a:pPr>
            <a:r>
              <a:t>以便 进行绩效评价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28600" y="4297680"/>
            <a:ext cx="365760" cy="228600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228600" y="429768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P1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85800" y="4297680"/>
            <a:ext cx="2971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US-2.4 · 财务分析师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5800" y="452628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作为财务分析师，我希望KPI计算频率和负责人设置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85800" y="480060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E86AB"/>
                </a:solidFill>
                <a:latin typeface="Microsoft YaHei"/>
              </a:defRPr>
            </a:pPr>
            <a:r>
              <a:t>以便 明确口径和职责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28600" y="5303520"/>
            <a:ext cx="365760" cy="228600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228600" y="530352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P1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85800" y="5303520"/>
            <a:ext cx="2971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US-2.5 · 财务分析师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85800" y="553212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作为财务分析师，我希望KPI依赖检查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85800" y="580644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E86AB"/>
                </a:solidFill>
                <a:latin typeface="Microsoft YaHei"/>
              </a:defRPr>
            </a:pPr>
            <a:r>
              <a:t>以便 提前发现'算不出来'的问题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82880" y="6949440"/>
            <a:ext cx="37490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4/13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228600" y="182880"/>
            <a:ext cx="1188720" cy="36576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182880"/>
            <a:ext cx="1188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Sprint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54480" y="182880"/>
            <a:ext cx="2286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B3A5C"/>
                </a:solidFill>
                <a:latin typeface="Microsoft YaHei"/>
              </a:defRPr>
            </a:pPr>
            <a:r>
              <a:t>数据接入层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594360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⏱ 第5-6周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82296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E86AB"/>
                </a:solidFill>
                <a:latin typeface="Microsoft YaHei"/>
              </a:defRPr>
            </a:pPr>
            <a:r>
              <a:t>🎯 用户能将数据导入系统（MVP阶段：Excel+手工填报）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1143000"/>
            <a:ext cx="3657600" cy="13716"/>
          </a:xfrm>
          <a:prstGeom prst="rect">
            <a:avLst/>
          </a:prstGeom>
          <a:solidFill>
            <a:srgbClr val="E0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28600" y="1280160"/>
            <a:ext cx="365760" cy="22860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8600" y="128016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P0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1280160"/>
            <a:ext cx="2971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US-3.1 · 财务分析师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150876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作为财务分析师，我希望下载标准模板，上传Excel导入财务数据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178308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E86AB"/>
                </a:solidFill>
                <a:latin typeface="Microsoft YaHei"/>
              </a:defRPr>
            </a:pPr>
            <a:r>
              <a:t>以便 批量导入数据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8600" y="2286000"/>
            <a:ext cx="365760" cy="22860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28600" y="228600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P0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5800" y="2286000"/>
            <a:ext cx="2971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US-3.2 · 财务分析师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800" y="251460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作为财务分析师，我希望手工填报界面录入经营数据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5800" y="278892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E86AB"/>
                </a:solidFill>
                <a:latin typeface="Microsoft YaHei"/>
              </a:defRPr>
            </a:pPr>
            <a:r>
              <a:t>以便 无法对接API时也能使用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28600" y="3291840"/>
            <a:ext cx="365760" cy="22860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228600" y="329184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P0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5800" y="3291840"/>
            <a:ext cx="2971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US-3.3 · 财务分析师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5800" y="352044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作为财务分析师，我希望查看已导入数据列表（编辑/删除）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5800" y="379476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E86AB"/>
                </a:solidFill>
                <a:latin typeface="Microsoft YaHei"/>
              </a:defRPr>
            </a:pPr>
            <a:r>
              <a:t>以便 修正错误数据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28600" y="4297680"/>
            <a:ext cx="365760" cy="228600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228600" y="429768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P1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85800" y="4297680"/>
            <a:ext cx="2971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US-3.4 · 系统管理员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5800" y="452628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作为系统管理员，我希望数据源配置（文件上传、数据库连接）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85800" y="480060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E86AB"/>
                </a:solidFill>
                <a:latin typeface="Microsoft YaHei"/>
              </a:defRPr>
            </a:pPr>
            <a:r>
              <a:t>以便 灵活对接数据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28600" y="5303520"/>
            <a:ext cx="365760" cy="228600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228600" y="530352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P1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85800" y="5303520"/>
            <a:ext cx="2971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US-3.5 · 系统管理员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85800" y="553212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作为系统管理员，我希望数据校验规则配置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85800" y="580644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E86AB"/>
                </a:solidFill>
                <a:latin typeface="Microsoft YaHei"/>
              </a:defRPr>
            </a:pPr>
            <a:r>
              <a:t>以便 保证数据质量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82880" y="6949440"/>
            <a:ext cx="37490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5/13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228600" y="182880"/>
            <a:ext cx="1188720" cy="36576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182880"/>
            <a:ext cx="1188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Sprint 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54480" y="182880"/>
            <a:ext cx="2286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B3A5C"/>
                </a:solidFill>
                <a:latin typeface="Microsoft YaHei"/>
              </a:defRPr>
            </a:pPr>
            <a:r>
              <a:t>KPI计算与调度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594360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⏱ 第7-8周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82296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E86AB"/>
                </a:solidFill>
                <a:latin typeface="Microsoft YaHei"/>
              </a:defRPr>
            </a:pPr>
            <a:r>
              <a:t>🎯 系统能自动计算KPI并按时生成结果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1143000"/>
            <a:ext cx="3657600" cy="13716"/>
          </a:xfrm>
          <a:prstGeom prst="rect">
            <a:avLst/>
          </a:prstGeom>
          <a:solidFill>
            <a:srgbClr val="E0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28600" y="1280160"/>
            <a:ext cx="365760" cy="22860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8600" y="128016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P0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1280160"/>
            <a:ext cx="2971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US-4.1 · 财务分析师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150876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作为财务分析师，我希望KPI计算任务配置（定时/手动）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178308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E86AB"/>
                </a:solidFill>
                <a:latin typeface="Microsoft YaHei"/>
              </a:defRPr>
            </a:pPr>
            <a:r>
              <a:t>以便 按需触发计算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8600" y="2286000"/>
            <a:ext cx="365760" cy="22860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28600" y="228600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P0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5800" y="2286000"/>
            <a:ext cx="2971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US-4.2 · 财务分析师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800" y="251460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作为财务分析师，我希望查看KPI计算结果历史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5800" y="278892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E86AB"/>
                </a:solidFill>
                <a:latin typeface="Microsoft YaHei"/>
              </a:defRPr>
            </a:pPr>
            <a:r>
              <a:t>以便 追溯变化趋势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28600" y="3291840"/>
            <a:ext cx="365760" cy="22860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228600" y="329184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P0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5800" y="3291840"/>
            <a:ext cx="2971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US-4.3 · 系统管理员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5800" y="352044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作为系统管理员，我希望计算任务执行日志和失败告警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5800" y="379476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E86AB"/>
                </a:solidFill>
                <a:latin typeface="Microsoft YaHei"/>
              </a:defRPr>
            </a:pPr>
            <a:r>
              <a:t>以便 及时发现计算异常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28600" y="4297680"/>
            <a:ext cx="365760" cy="228600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228600" y="429768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P1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85800" y="4297680"/>
            <a:ext cx="2971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US-4.4 · 财务分析师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5800" y="452628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作为财务分析师，我希望计算结果对比（同比/环比）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85800" y="480060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E86AB"/>
                </a:solidFill>
                <a:latin typeface="Microsoft YaHei"/>
              </a:defRPr>
            </a:pPr>
            <a:r>
              <a:t>以便 分析变化趋势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28600" y="5303520"/>
            <a:ext cx="365760" cy="228600"/>
          </a:xfrm>
          <a:prstGeom prst="rect">
            <a:avLst/>
          </a:prstGeom>
          <a:solidFill>
            <a:srgbClr val="7F8C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228600" y="530352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P2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85800" y="5303520"/>
            <a:ext cx="2971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US-4.5 · 财务分析师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85800" y="553212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作为财务分析师，我希望数据版本管理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85800" y="580644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E86AB"/>
                </a:solidFill>
                <a:latin typeface="Microsoft YaHei"/>
              </a:defRPr>
            </a:pPr>
            <a:r>
              <a:t>以便 回溯和对比不同版本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82880" y="6949440"/>
            <a:ext cx="37490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6/13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228600" y="182880"/>
            <a:ext cx="1188720" cy="36576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182880"/>
            <a:ext cx="1188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Sprint 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54480" y="182880"/>
            <a:ext cx="2286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B3A5C"/>
                </a:solidFill>
                <a:latin typeface="Microsoft YaHei"/>
              </a:defRPr>
            </a:pPr>
            <a:r>
              <a:t>管理驾驶舱与可视化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594360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⏱ 第9-10周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82296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E86AB"/>
                </a:solidFill>
                <a:latin typeface="Microsoft YaHei"/>
              </a:defRPr>
            </a:pPr>
            <a:r>
              <a:t>🎯 用户能通过仪表盘直观查看关键指标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1143000"/>
            <a:ext cx="3657600" cy="13716"/>
          </a:xfrm>
          <a:prstGeom prst="rect">
            <a:avLst/>
          </a:prstGeom>
          <a:solidFill>
            <a:srgbClr val="E0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28600" y="1280160"/>
            <a:ext cx="365760" cy="22860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8600" y="128016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P0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1280160"/>
            <a:ext cx="2971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US-5.1 · CEO/CFO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150876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作为CEO/CFO，我希望全局驾驶舱看板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178308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E86AB"/>
                </a:solidFill>
                <a:latin typeface="Microsoft YaHei"/>
              </a:defRPr>
            </a:pPr>
            <a:r>
              <a:t>以便 一眼掌握公司经营状况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8600" y="2286000"/>
            <a:ext cx="365760" cy="22860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28600" y="228600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P0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5800" y="2286000"/>
            <a:ext cx="2971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US-5.2 · CEO/CFO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800" y="251460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作为CEO/CFO，我希望图表库（折线/柱状/饼图/仪表盘）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5800" y="278892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E86AB"/>
                </a:solidFill>
                <a:latin typeface="Microsoft YaHei"/>
              </a:defRPr>
            </a:pPr>
            <a:r>
              <a:t>以便 多维度可视化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28600" y="3291840"/>
            <a:ext cx="365760" cy="228600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228600" y="329184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P1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5800" y="3291840"/>
            <a:ext cx="2971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US-5.3 · 部门负责人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5800" y="352044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作为部门负责人，我希望部门级数据看板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5800" y="379476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E86AB"/>
                </a:solidFill>
                <a:latin typeface="Microsoft YaHei"/>
              </a:defRPr>
            </a:pPr>
            <a:r>
              <a:t>以便 查看本部门KPI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28600" y="4297680"/>
            <a:ext cx="365760" cy="228600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228600" y="429768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P1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85800" y="4297680"/>
            <a:ext cx="2971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US-5.4 · CEO/CFO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5800" y="452628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作为CEO/CFO，我希望仪表盘拖拽自定义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85800" y="480060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E86AB"/>
                </a:solidFill>
                <a:latin typeface="Microsoft YaHei"/>
              </a:defRPr>
            </a:pPr>
            <a:r>
              <a:t>以便 按需调整布局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28600" y="5303520"/>
            <a:ext cx="365760" cy="228600"/>
          </a:xfrm>
          <a:prstGeom prst="rect">
            <a:avLst/>
          </a:prstGeom>
          <a:solidFill>
            <a:srgbClr val="7F8C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228600" y="530352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P2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85800" y="5303520"/>
            <a:ext cx="2971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US-5.5 · CEO/CFO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85800" y="553212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作为CEO/CFO，我希望仪表盘导出（PDF/图片）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85800" y="580644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E86AB"/>
                </a:solidFill>
                <a:latin typeface="Microsoft YaHei"/>
              </a:defRPr>
            </a:pPr>
            <a:r>
              <a:t>以便 分享和汇报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82880" y="6949440"/>
            <a:ext cx="37490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7/13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228600" y="182880"/>
            <a:ext cx="1188720" cy="36576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182880"/>
            <a:ext cx="1188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Sprint 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54480" y="182880"/>
            <a:ext cx="2286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B3A5C"/>
                </a:solidFill>
                <a:latin typeface="Microsoft YaHei"/>
              </a:defRPr>
            </a:pPr>
            <a:r>
              <a:t>差异分析与预警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594360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⏱ 第11-12周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82296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E86AB"/>
                </a:solidFill>
                <a:latin typeface="Microsoft YaHei"/>
              </a:defRPr>
            </a:pPr>
            <a:r>
              <a:t>🎯 系统能自动识别KPI异常并推送通知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1143000"/>
            <a:ext cx="3657600" cy="13716"/>
          </a:xfrm>
          <a:prstGeom prst="rect">
            <a:avLst/>
          </a:prstGeom>
          <a:solidFill>
            <a:srgbClr val="E0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28600" y="1280160"/>
            <a:ext cx="365760" cy="22860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8600" y="128016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P0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1280160"/>
            <a:ext cx="2971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US-6.1 · CFO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150876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作为CFO，我希望KPI差异分析（实际vs目标/预算vs实际）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178308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E86AB"/>
                </a:solidFill>
                <a:latin typeface="Microsoft YaHei"/>
              </a:defRPr>
            </a:pPr>
            <a:r>
              <a:t>以便 快速定位偏差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8600" y="2286000"/>
            <a:ext cx="365760" cy="22860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28600" y="228600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P0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5800" y="2286000"/>
            <a:ext cx="2971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US-6.2 · CFO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800" y="251460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作为CFO，我希望红黄绿灯预警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5800" y="278892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E86AB"/>
                </a:solidFill>
                <a:latin typeface="Microsoft YaHei"/>
              </a:defRPr>
            </a:pPr>
            <a:r>
              <a:t>以便 一目了然的异常标识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28600" y="3291840"/>
            <a:ext cx="365760" cy="22860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228600" y="329184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P0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5800" y="3291840"/>
            <a:ext cx="2971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US-6.3 · CFO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5800" y="352044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作为CFO，我希望预警推送（系统内+企业微信）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5800" y="379476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E86AB"/>
                </a:solidFill>
                <a:latin typeface="Microsoft YaHei"/>
              </a:defRPr>
            </a:pPr>
            <a:r>
              <a:t>以便 及时通知责任人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28600" y="4297680"/>
            <a:ext cx="365760" cy="228600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228600" y="429768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P1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85800" y="4297680"/>
            <a:ext cx="2971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US-6.4 · CFO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5800" y="452628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作为CFO，我希望下钻分析（从指标→明细数据）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85800" y="480060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E86AB"/>
                </a:solidFill>
                <a:latin typeface="Microsoft YaHei"/>
              </a:defRPr>
            </a:pPr>
            <a:r>
              <a:t>以便 定位偏差根因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28600" y="5303520"/>
            <a:ext cx="365760" cy="228600"/>
          </a:xfrm>
          <a:prstGeom prst="rect">
            <a:avLst/>
          </a:prstGeom>
          <a:solidFill>
            <a:srgbClr val="7F8C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228600" y="530352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P2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85800" y="5303520"/>
            <a:ext cx="2971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US-6.5 · CFO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85800" y="553212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作为CFO，我希望预警阈值批量配置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85800" y="580644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E86AB"/>
                </a:solidFill>
                <a:latin typeface="Microsoft YaHei"/>
              </a:defRPr>
            </a:pPr>
            <a:r>
              <a:t>以便 高效管理大量KPI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82880" y="6949440"/>
            <a:ext cx="37490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8/13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228600" y="182880"/>
            <a:ext cx="1188720" cy="36576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182880"/>
            <a:ext cx="1188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Sprint 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54480" y="182880"/>
            <a:ext cx="2286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B3A5C"/>
                </a:solidFill>
                <a:latin typeface="Microsoft YaHei"/>
              </a:defRPr>
            </a:pPr>
            <a:r>
              <a:t>反馈与闭环管理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594360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⏱ 第13-14周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82296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E86AB"/>
                </a:solidFill>
                <a:latin typeface="Microsoft YaHei"/>
              </a:defRPr>
            </a:pPr>
            <a:r>
              <a:t>🎯 用户能对KPI异常进行反馈并跟踪改进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1143000"/>
            <a:ext cx="3657600" cy="13716"/>
          </a:xfrm>
          <a:prstGeom prst="rect">
            <a:avLst/>
          </a:prstGeom>
          <a:solidFill>
            <a:srgbClr val="E0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28600" y="1280160"/>
            <a:ext cx="365760" cy="22860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8600" y="128016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P0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1280160"/>
            <a:ext cx="2971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US-7.1 · KPI负责人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150876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作为KPI负责人，我希望对预警指标提交反馈说明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178308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E86AB"/>
                </a:solidFill>
                <a:latin typeface="Microsoft YaHei"/>
              </a:defRPr>
            </a:pPr>
            <a:r>
              <a:t>以便 记录异常原因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8600" y="2286000"/>
            <a:ext cx="365760" cy="22860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28600" y="228600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P0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5800" y="2286000"/>
            <a:ext cx="2971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US-7.2 · KPI负责人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800" y="251460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作为KPI负责人，我希望创建改进任务并指派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5800" y="278892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E86AB"/>
                </a:solidFill>
                <a:latin typeface="Microsoft YaHei"/>
              </a:defRPr>
            </a:pPr>
            <a:r>
              <a:t>以便 推动问题解决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28600" y="3291840"/>
            <a:ext cx="365760" cy="228600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228600" y="329184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P1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5800" y="3291840"/>
            <a:ext cx="2971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US-7.3 · KPI负责人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5800" y="352044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作为KPI负责人，我希望跟踪改进任务执行进度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5800" y="379476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E86AB"/>
                </a:solidFill>
                <a:latin typeface="Microsoft YaHei"/>
              </a:defRPr>
            </a:pPr>
            <a:r>
              <a:t>以便 确保闭环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28600" y="4297680"/>
            <a:ext cx="365760" cy="228600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228600" y="429768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P1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85800" y="4297680"/>
            <a:ext cx="2971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US-7.4 · CFO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5800" y="452628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作为CFO，我希望反馈闭环统计报表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85800" y="480060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E86AB"/>
                </a:solidFill>
                <a:latin typeface="Microsoft YaHei"/>
              </a:defRPr>
            </a:pPr>
            <a:r>
              <a:t>以便 评估改进效率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28600" y="5303520"/>
            <a:ext cx="365760" cy="228600"/>
          </a:xfrm>
          <a:prstGeom prst="rect">
            <a:avLst/>
          </a:prstGeom>
          <a:solidFill>
            <a:srgbClr val="7F8C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228600" y="530352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P2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85800" y="5303520"/>
            <a:ext cx="2971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US-7.5 · CFO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85800" y="553212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作为CFO，我希望异常指标历史回溯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85800" y="580644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E86AB"/>
                </a:solidFill>
                <a:latin typeface="Microsoft YaHei"/>
              </a:defRPr>
            </a:pPr>
            <a:r>
              <a:t>以便 识别重复发生的问题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82880" y="6949440"/>
            <a:ext cx="37490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9/13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