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4114800" cy="7315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256032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调研与开发逻辑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657600"/>
            <a:ext cx="18288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38404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D4A03C"/>
                </a:solidFill>
                <a:latin typeface="Microsoft YaHei"/>
              </a:defRPr>
            </a:pPr>
            <a:r>
              <a:t>基于战略地图的CMA系统自顶向下分析法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44805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管理会计OS · 博海网络科技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1/22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icon= PART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第三层：内部流程维度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CMA知识：P1成本管理 / P1规划预算预测 / P1内部控制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10/22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内部流程维度详解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📌 核心问题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为满足客户和股东，我们必须擅长哪些核心业务流程？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顶层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🎯 战略目标示例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高效的供应链管理 · 卓越运营 · 有效客户管理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目标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📊 核心KPI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库存周转天数 · 产能利用率 · 作业成本法下的产品成本</a:t>
            </a:r>
            <a:br/>
            <a:r>
              <a:t>订单处理周期 · 预算编制周期 · 内部转移定价符合率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指标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👥 调研对象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对象：运营总监、供应链经理、IT经理、财务经理</a:t>
            </a:r>
            <a:br/>
            <a:r>
              <a:t>内容：成本分摊用机器工时还是作业动因？预算颗粒度要到部门还是项目？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调研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11/22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icon= PART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第四层：学习与成长维度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CMA知识：P1科技与分析 / P2职业道德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12/22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学习与成长维度详解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📌 核心问题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为了实现流程优化，我们如何保持变革和改进能力？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顶层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🎯 战略目标示例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提升员工核心能力 · 建设信息系统 · 强化组织协同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目标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📊 核心KPI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CMA持证人数 · 培训完成率</a:t>
            </a:r>
            <a:br/>
            <a:r>
              <a:t>系统数据准确率 · 报表自动化率</a:t>
            </a:r>
            <a:br/>
            <a:r>
              <a:t>员工满意度 · 关键人才流失率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指标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👥 调研对象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对象：HR总监、IT总监、各业务部门负责人</a:t>
            </a:r>
            <a:br/>
            <a:r>
              <a:t>内容：ERP能提供多细粒度的数据？是否支持作业成本法所需数据采集？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调研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13/22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link PART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因果链模型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L → I → C → F  层层驱动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14/22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四维度KPI覆盖度</a:t>
            </a:r>
          </a:p>
        </p:txBody>
      </p:sp>
      <p:pic>
        <p:nvPicPr>
          <p:cNvPr id="4" name="Picture 3" descr="chart_14_rad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CMA系统四维度KPI覆盖 vs 企业现状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15/22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因果链的底层逻辑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学习与成长 → 员工能力和信息系统提升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→ 内部流程优化（供应链效率、成本控制）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→ 客户价值提升（产品服务更好、更快）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→ 财务成果显现（收入增长、盈利提升、资产增值）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16/22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rocket PART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快速启动四步法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从战略地图到可执行开发方案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17/22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Step 1-4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Step 1：战略地图工作坊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组织高层及关键部门负责人，用2天画出公司战略地图——整个项目的"施工图"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第1步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Step 2：推导KPI与计算公式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为每个战略目标确定1-2个核心KPI，明确计算公式、数据来源及频率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第2步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Step 3：差距分析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对照KPI字典评估现有系统的数据供给能力，明确缺失项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第3步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Step 4：原型确认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基于KPI字典制作驾驶舱和报表原型，与高层确认："您每天看到的就是这个"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第4步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18/22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1B3A5C"/>
                </a:solidFill>
                <a:latin typeface="Microsoft YaHei"/>
              </a:defRPr>
            </a:pPr>
            <a:r>
              <a:t>四步法产出物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7F8C9A"/>
                </a:solidFill>
                <a:latin typeface="Microsoft YaHei"/>
              </a:defRPr>
            </a:pPr>
            <a:r>
              <a:t>每步产出物是下一步的输入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步骤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64008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活动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0" y="64008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核心产出物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96012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Step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7800" y="96012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战略地图工作坊（2天）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7000" y="96012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《公司战略地图》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8600" y="128016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Step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7800" y="128016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KPI与公式推导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7000" y="128016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《CMA系统KPI字典》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" y="160020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Step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47800" y="160020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数据差距分析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67000" y="160020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《系统功能需求清单》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" y="192024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Step 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47800" y="192024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原型制作与确认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67000" y="192024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2C3E50"/>
                </a:solidFill>
                <a:latin typeface="Microsoft YaHei"/>
              </a:defRPr>
            </a:pPr>
            <a:r>
              <a:t>《驾驶舱原型图》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19/22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1B3A5C"/>
                </a:solidFill>
                <a:latin typeface="Microsoft YaHei"/>
              </a:defRPr>
            </a:pPr>
            <a: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731520"/>
            <a:ext cx="73152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1097280"/>
            <a:ext cx="3657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01. 核心理念：战略地图驱动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02. 第一层：财务维度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03. 第二层：客户维度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04. 第三层：内部流程维度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05. 第四层：学习与成长维度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06. 因果链模型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07. 快速启动四步法</a:t>
            </a:r>
          </a:p>
          <a:p>
            <a:pPr algn="l">
              <a:spcAft>
                <a:spcPts val="390"/>
              </a:spcAft>
              <a:defRPr sz="1300">
                <a:solidFill>
                  <a:srgbClr val="2C3E50"/>
                </a:solidFill>
                <a:latin typeface="Microsoft YaHei"/>
              </a:defRPr>
            </a:pPr>
            <a:r>
              <a:t>08. 总结：从需求收集到战略共识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2/22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trophy PART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总结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从需求收集到战略共识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20/22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战略地图的核心价值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传统调研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"你需要什么功能？" — 被动收集需求，容易遗漏真正关键的指标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旧模式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战略地图调研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"为了把库存周转率从5次提到8次，系统需要提供什么预警和报表？"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新模式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成功标志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当业务人员开始用"因果关系"回答系统需求，说明CMA系统已成功一半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判断标准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21/22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系统开发蓝图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以战略地图为纲 — 顶层设计驱动整体架构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以CMA知识体系为目 — 专业标准支撑每个功能点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以数据为绳 — 数据链贯穿始终，确保可落地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三句话：清楚方向、专业支撑、数据成型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22/22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310896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以战略地图为纲</a:t>
            </a:r>
            <a:br/>
            <a:r>
              <a:t>以CMA知识为目</a:t>
            </a:r>
            <a:br/>
            <a:r>
              <a:t>以数据为绳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840480"/>
            <a:ext cx="182880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41148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D4A03C"/>
                </a:solidFill>
                <a:latin typeface="Microsoft YaHei"/>
              </a:defRPr>
            </a:pPr>
            <a:r>
              <a:t>博海网络科技 · 管理会计OS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23/22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world_map PART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核心理念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战略地图驱动开发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3/22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为什么是战略地图？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战略地图是"自上而下"调研最经典、最高效的实战工具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将高层"模糊战略"转化为可落地的行动目标和数据指标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顺着四个维度逐层展开：财务 → 客户 → 内部流程 → 学习与成长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调研从上往下问"是什么"，从下往上验证"凭什么"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4/22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四个维度 · 因果链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0292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7F8C9A"/>
                </a:solidFill>
                <a:latin typeface="Microsoft YaHei"/>
              </a:defRPr>
            </a:pPr>
            <a:r>
              <a:t>因果链: L → I → C → F  调研方向: F → C → I → L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28600" y="64008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11480" y="713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F 财务维度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987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为了实现股东价值，财务应表现成什么样？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顶层目标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2024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28600" y="192024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" y="1993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C 客户维度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267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为达成财务目标，必须服务好哪些客户？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市场定位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20040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28600" y="320040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1480" y="3273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I 内部流程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547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为满足客户，哪些业务流程必须卓越？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运营支撑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448056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28600" y="448056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480" y="455371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L 学习成长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" y="482803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为流程优化，如何保持变革与改进能力？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基础保障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5/22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chart PART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第一层：财务维度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CMA知识：P2财务报表分析 / P2公司财务 / P1绩效管理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6/22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财务维度详解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📌 核心问题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为了实现股东价值，我们在财务层面应表现成什么样？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顶层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🎯 战略目标示例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提高资产利用率 · 扩大收入结构 · 降低成本费用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目标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📊 核心KPI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ROE, ROI, EVA</a:t>
            </a:r>
            <a:br/>
            <a:r>
              <a:t>各产品线/区域边际贡献</a:t>
            </a:r>
            <a:br/>
            <a:r>
              <a:t>销售增长率 · 成本收入比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指标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👥 调研对象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对象：CEO、CFO、董事会</a:t>
            </a:r>
            <a:br/>
            <a:r>
              <a:t>内容：股东期望回报率？追求高毛利低周转还是低毛利高周转？亏损业务线容忍度？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调研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7/22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D4A03C"/>
                </a:solidFill>
                <a:latin typeface="Microsoft YaHei"/>
              </a:defRPr>
            </a:pPr>
            <a:r>
              <a:t>people PART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第二层：客户维度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7F8C9A"/>
                </a:solidFill>
                <a:latin typeface="Microsoft YaHei"/>
              </a:defRPr>
            </a:pPr>
            <a:r>
              <a:t>CMA知识：P2商业决策分析 / P1绩效管理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8/22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1B3A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1B3A5C"/>
                </a:solidFill>
                <a:latin typeface="Microsoft YaHei"/>
              </a:defRPr>
            </a:pPr>
            <a:r>
              <a:t>客户维度详解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📌 核心问题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为了实现财务目标，我们必须服务好哪些客户，提供什么价值？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顶层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D4A0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🎯 战略目标示例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提升客户满意度 · 扩大市场份额 · 打造品牌形象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目标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📊 核心KPI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客户获取成本 · 客户生命周期价值</a:t>
            </a:r>
            <a:br/>
            <a:r>
              <a:t>市场份额 · 客户投诉率</a:t>
            </a:r>
            <a:br/>
            <a:r>
              <a:t>准时交付率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指标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1B3A5C"/>
                </a:solidFill>
                <a:latin typeface="Microsoft YaHei"/>
              </a:defRPr>
            </a:pPr>
            <a:r>
              <a:t>👥 调研对象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对象：销售副总、市场总监、大客户经理</a:t>
            </a:r>
            <a:br/>
            <a:r>
              <a:t>内容：核心价值主张是"最便宜""最好用"还是"最可靠"？大客户账期和信用额度？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调研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7F8C9A"/>
                </a:solidFill>
                <a:latin typeface="Microsoft YaHei"/>
              </a:defRPr>
            </a:pPr>
            <a:r>
              <a:t>9/22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