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</p:sldIdLst>
  <p:sldSz cx="4114800" cy="7315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7260336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2560320"/>
            <a:ext cx="3657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  <a:latin typeface="Microsoft YaHei"/>
              </a:defRPr>
            </a:pPr>
            <a:r>
              <a:t>调研与开发逻辑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3657600"/>
            <a:ext cx="182880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28600" y="384048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D4A03C"/>
                </a:solidFill>
                <a:latin typeface="Microsoft YaHei"/>
              </a:defRPr>
            </a:pPr>
            <a:r>
              <a:t>基于战略地图的CMA系统自上而下分析法（专业深度版）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44805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管理会计OS · 博海网络科技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1/32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people PART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第二层：客户维度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P2商业决策分析 / P1绩效管理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10/32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客户维度核心逻辑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核心问题：为了实现财务目标，我们必须服务好哪些客户，提供什么价值？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战略目标：提升客户满意度 | 扩大市场份额 | 优化客户结构 | 降低流失率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核心价值主张决定KPI侧重方向：最便宜/最好用/最可靠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B端客户关注：续约率、合约价值达成率、信用评级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5468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6888" y="315468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15468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C端客户关注：NPS、获客成本、客户生命周期价值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11/32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客户维度核心KPI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调研对象：销售副总、市场总监、大客户经理、客服总监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指标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说明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74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CMA关联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18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优先级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NPS净推荐值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推荐者-贬损者的比例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74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P2-商业决策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18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86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CAC获客成本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0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获取一个新客户的总成本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574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P2-商业决策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718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CLV客户生命周期价值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30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全生命周期利润折现值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574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P2-商业决策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718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8600" y="192024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286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客户续约率/留存率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430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B端核心指标，客户黏性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574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P1-绩效管理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718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28600" y="224028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286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市场份额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430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目标市场的收入占比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574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P2-商业决策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718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28600" y="256032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2286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准时交付率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30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产成品交付及时性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0574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P1-绩效管理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9718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28600" y="288036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228600" y="28803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客户投诉率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43000" y="28803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质量问题反馈频率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057400" y="28803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P1-绩效管理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971800" y="28803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12/32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客户维度 · 调研关键问题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核心价值主张是"最便宜""最好用"还是"最可靠"？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针对大客户的账期和信用额度是多少？是否做客户信用评级？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客户流失的主要原因是什么？是否有预警信号可以被系统捕捉？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哪些客户是"盈利但服务成本高"的？是否考虑过差异化服务策略？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13/32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gear PART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第三层：内部流程维度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P1成本管理 / P1规划预算预测 / P1内部控制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14/32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内部流程维度核心逻辑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核心问题：为满足客户和股东，我们必须擅长哪些核心业务流程？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战略目标：高效的供应链 | 卓越运营 | 预算与预测 | 内控合规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成本分摊方式决定系统数据采集粒度：机器工时vs作业动因(ABC)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预算颗粒度影响系统设计：部门级/项目级/多维预算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5468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6888" y="315468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15468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内控流程决定系统审批流和合规检测点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15/32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内部流程维度核心KPI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调研对象：运营总监、供应链经理、IT经理、财务经理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指标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说明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74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CMA关联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18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优先级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库存周转天数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365/库存周转率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74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P1-成本管理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18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86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ABC产品成本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0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作业成本法分摊后的单位产品成本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574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P1-成本管理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718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预算执行偏差率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30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实际vs预算的差异百分比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574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P1-绩效管理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718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8600" y="192024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286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预算编制周期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430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从启动到审批通过的天数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574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P1-规划预算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718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28600" y="224028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286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订单处理周期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430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从下单到发货的全流程时间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574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P1-绩效管理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718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28600" y="256032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2286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转移定价符合率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30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关联交易定价政策合规性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0574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P1-内部控制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9718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28600" y="288036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228600" y="28803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产能利用率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43000" y="28803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实际产出/最大产能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057400" y="28803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P1-成本管理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971800" y="28803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28600" y="320040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228600" y="32004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三单匹配率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143000" y="32004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PO-收货-发票一致率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057400" y="32004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P1-内部控制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71800" y="32004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P2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16/32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内部流程 · 调研关键问题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成本分摊是采用机器工时（传统）还是作业动因（ABC法）？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预算编制的颗粒度要细到部门还是项目？是否需要多维预算？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关键流程的控制点在哪里？采购入库是否必须三单匹配？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现有ERP是否支持作业动因数据的自动采集？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17/32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brain PART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第四层：学习与成长维度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P1科技与分析 / P1绩效管理 / P2职业道德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18/32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学习与成长维度 · 四大资本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0292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7F8C9A"/>
                </a:solidFill>
                <a:latin typeface="Microsoft YaHei"/>
              </a:defRPr>
            </a:pPr>
            <a:r>
              <a:t>学习与成长是其他三个维度的"燃料"——没有这个基础，其他维度目标迟早会回落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28600" y="64008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11480" y="713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人力资本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987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提升员工核心能力</a:t>
            </a:r>
            <a:br/>
            <a:r>
              <a:t>CMA持证人数、财务技能培训覆盖率</a:t>
            </a:r>
          </a:p>
        </p:txBody>
      </p:sp>
      <p:sp>
        <p:nvSpPr>
          <p:cNvPr id="9" name="Rectangle 8"/>
          <p:cNvSpPr/>
          <p:nvPr/>
        </p:nvSpPr>
        <p:spPr>
          <a:xfrm>
            <a:off x="411480" y="150876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11480" y="1508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人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2024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28600" y="192024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11480" y="1993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信息资本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" y="2267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数据底座建设</a:t>
            </a:r>
            <a:br/>
            <a:r>
              <a:t>系统数据准确率、报表自动化率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1480" y="278892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11480" y="2788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数据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20040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28600" y="320040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11480" y="3273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组织资本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3547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跨部门协同，打破数据孤岛</a:t>
            </a:r>
            <a:br/>
            <a:r>
              <a:t>数据闭环完整率、系统采纳率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1480" y="406908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11480" y="4069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协同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8600" y="448056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28600" y="448056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11480" y="455371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文化资本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1480" y="482803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事实驱动的决策文化</a:t>
            </a:r>
            <a:br/>
            <a:r>
              <a:t>员工满意度、决策数据引用率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11480" y="534924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11480" y="534924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文化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19/32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2743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1B3A5C"/>
                </a:solidFill>
                <a:latin typeface="Microsoft YaHei"/>
              </a:defRPr>
            </a:pPr>
            <a:r>
              <a:t>目录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731520"/>
            <a:ext cx="73152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1097280"/>
            <a:ext cx="3657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01. 核心理念：战略地图因果链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02. 第一层：财务维度（ROE/EVA/边际贡献）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03. 第二层：客户维度（NPS/CAC/CLV）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04. 第三层：内部流程维度（ABC/预算/内控）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05. 第四层：学习与成长维度（信息/人力/组织资本）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06. KPI权重模型与平衡计分卡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07. EVA深度解读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08. 风险维度：战略地图的第二个驾驶舱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09. 快速启动四步法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10. 总结：从需求收集到战略共识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2/32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学习与成长维度核心KPI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调研对象：HR总监、IT总监、各业务部门负责人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指标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说明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74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CMA关联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18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优先级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系统数据准确率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系统数据与源头一致的比例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74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P1-科技与分析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18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86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报表自动化率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0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自动生成报表占全部报表的比例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574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P1-科技与分析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718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数据闭环完整率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30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采集-&gt;分析-&gt;回馈全链路覆盖率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574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P1-科技与分析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718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8600" y="192024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286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CMA持证人数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430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财务团队CMA认证人数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574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P1-绩效管理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718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28600" y="224028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286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关键人才流失率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430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核心财务/分析岗留存情况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574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P1-绩效管理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718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28600" y="256032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2286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员工满意度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30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组织氛围与文化指标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0574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P1-绩效管理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9718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28600" y="288036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228600" y="28803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培训完成率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43000" y="28803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CMA/财务技能培训参与率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057400" y="28803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P1-绩效管理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971800" y="28803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P2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20/32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balance_scale PART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KPI权重模型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平衡计分卡（BSC）综合评分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21/32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为什么要算权重？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战略地图的四个维度不是等权的——财务永远最重要，但其他维度不能忽视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CMA-P1平衡计分卡的核心：维度权重 + 综合得分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企业生命周期影响权重配比：成长期客户更重要，成熟期财务更重要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综合得分预警：低于60分行不行，低于40分要停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22/32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BSC权重模板示例（盈利能力分析）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综合得分 = 维度权重 x 维度内KPI平均得分 | 权重可随生命周期动态调整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维度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权重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9164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核心KPI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316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得分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54680" y="6400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加权得分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2860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财务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40%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9164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ROE &gt;= 15%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2316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85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54680" y="9601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34.0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2860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客户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012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25%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9164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NPS &gt;= 70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2316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72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54680" y="128016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18.0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2860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内部流程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6012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20%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9164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库存周转+10%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2316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68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54680" y="160020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13.6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192024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28600" y="192024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学习成长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0120" y="192024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15%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91640" y="192024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人才流失&lt;5%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423160" y="192024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80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154680" y="192024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12.0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28600" y="224028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228600" y="22402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综合得分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60120" y="22402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100%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91640" y="22402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</a:p>
        </p:txBody>
      </p:sp>
      <p:sp>
        <p:nvSpPr>
          <p:cNvPr id="39" name="TextBox 38"/>
          <p:cNvSpPr txBox="1"/>
          <p:nvPr/>
        </p:nvSpPr>
        <p:spPr>
          <a:xfrm>
            <a:off x="2423160" y="22402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</a:p>
        </p:txBody>
      </p:sp>
      <p:sp>
        <p:nvSpPr>
          <p:cNvPr id="40" name="TextBox 39"/>
          <p:cNvSpPr txBox="1"/>
          <p:nvPr/>
        </p:nvSpPr>
        <p:spPr>
          <a:xfrm>
            <a:off x="3154680" y="224028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77.6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23/32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diamond PART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EVA深度解读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经济增加值——CMA的顶层考核指标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24/32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EVA = NOPAT - WACC x Total Capital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传统净利润只看利润表，EVA把股东的钱也计入成本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只有赚的钱超过资金成本才算"真盈利"——这是CMA的核心理念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EVA正值说明公司"创造价值"，负值说明"消耗股东财富"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与ROE互补：ROE高不一定EVA高（杠杆放大效应）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5468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6888" y="315468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15468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可将Total Capital按业务单元分解，实现"价值中心"管理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25/32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EVA与净利润的差异来源</a:t>
            </a:r>
          </a:p>
        </p:txBody>
      </p:sp>
      <p:pic>
        <p:nvPicPr>
          <p:cNvPr id="4" name="Picture 3" descr="chart_25_p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48640"/>
            <a:ext cx="36576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7665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EVA构成示意图（示意值）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26/32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shield PART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风险维度补充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战略地图的第二驾驶舱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27/32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为什么需要风险地图？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CMA-P2核心理念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战略规划必须与风险管理并行。单纯看KPI的"上/下"不够，需要知道"如果上不去怎么办"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理论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系统设计建议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战略地图 + 风险地图 双视图</a:t>
            </a:r>
            <a:br/>
            <a:r>
              <a:t>绩效看板 + 预警看板 双模式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架构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传统模式的盲区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只追KPI不看风险 = 蒙眼开车</a:t>
            </a:r>
            <a:br/>
            <a:r>
              <a:t>风险地图是导航系统的"限速和事故预警"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价值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28/32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风险地图（Risk Map）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建议在CMA系统中增加风险地图作为战略地图的并行视图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风险类别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典型风险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74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风险指标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18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应对方式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市场风险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收入下滑、竞争加剧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74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收入波动率、市占率变化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18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情景模拟、多版本预算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86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运营风险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0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供应链中断、成本超支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574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供应商集中度、成本偏差率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718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安全库存、替代供应商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合规风险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30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税务稽查、内控失效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574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审计发现数、整改关闭率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718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自动化控制、定期审计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8600" y="192024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286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财务风险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430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流动性不足、汇率波动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574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流动比率、外汇敞口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718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压力测试、对冲工具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29/32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world_map PART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核心理念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战略地图因果链驱动开发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3/32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rocket PART 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快速启动四步法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从战略地图到可执行开发方案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30/32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四步法流程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Step 1：战略地图工作坊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组织高层及关键部门负责人</a:t>
            </a:r>
            <a:br/>
            <a:r>
              <a:t>用2天画出公司战略地图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产出：施工图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Step 2：推导KPI与公式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为每个目标确定1-2个核心KPI</a:t>
            </a:r>
            <a:br/>
            <a:r>
              <a:t>明确公式、来源、频率、目标值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产出：KPI字典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Step 3：差距分析（1周）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对照KPI字典评估数据供给</a:t>
            </a:r>
            <a:br/>
            <a:r>
              <a:t>可配置 / 需清洗 / 需开发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产出：需求清单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Step 4：原型确认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制作驾驶舱原型与高层确认</a:t>
            </a:r>
            <a:br/>
            <a:r>
              <a:t>"您每天看到的就是这个"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产出：原型图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31/32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四步法产出物总表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每步产出物是下一步的输入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步骤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活动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74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核心产出物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18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参与方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Step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战略地图工作坊（2天）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74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《公司战略地图》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18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CEO/CFO/高层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86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Step 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0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KPI与公式推导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574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《CMA系统KPI字典》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718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财务分析师/CFO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Step 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30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数据差距分析（1周）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574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《系统功能需求清单》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718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财务+IT部门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8600" y="192024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286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Step 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430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原型制作与确认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574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《驾驶舱原型图》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718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CFO/CEO确认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32/32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trophy PART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总结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从需求收集到战略共识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33/32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战略地图的价值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传统调研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"你需要什么功能？"</a:t>
            </a:r>
            <a:br/>
            <a:r>
              <a:t>产出：功能需求列表</a:t>
            </a:r>
            <a:br/>
            <a:r>
              <a:t>客户说"我都要"</a:t>
            </a:r>
            <a:br/>
            <a:r>
              <a:t>开发完客户说"不是这样的"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旧模式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战略地图调研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"为了把库存周转率从5次提到8次，你需要什么预警和报表？"</a:t>
            </a:r>
            <a:br/>
            <a:r>
              <a:t>产出：战略到KPI到数据映射</a:t>
            </a:r>
            <a:br/>
            <a:r>
              <a:t>客户说"这个最重要"</a:t>
            </a:r>
            <a:br/>
            <a:r>
              <a:t>原型阶段已确认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新模式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34/32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系统开发终极蓝图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以战略地图为纲 —— 顶层设计驱动整体方向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以CMA知识体系为目 —— 专业标准支撑每个功能点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以风险管控为盾 —— 守住底线不动摇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以数据为绳 —— 数据链贯穿始终，确保可落地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5468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6888" y="315468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15468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</a:p>
        </p:txBody>
      </p:sp>
      <p:sp>
        <p:nvSpPr>
          <p:cNvPr id="20" name="Rectangle 19"/>
          <p:cNvSpPr/>
          <p:nvPr/>
        </p:nvSpPr>
        <p:spPr>
          <a:xfrm>
            <a:off x="228600" y="37490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46888" y="37490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37490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当你听到业务人员开始用因果关系回答系统需求时，说明CMA系统已成功一半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35/32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7260336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310896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  <a:latin typeface="Microsoft YaHei"/>
              </a:defRPr>
            </a:pPr>
            <a:r>
              <a:t>以战略地图为纲</a:t>
            </a:r>
            <a:br/>
            <a:r>
              <a:t>以CMA知识为目</a:t>
            </a:r>
            <a:br/>
            <a:r>
              <a:t>以风险管控为盾</a:t>
            </a:r>
            <a:br/>
            <a:r>
              <a:t>以数据为绳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3840480"/>
            <a:ext cx="182880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28600" y="41148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D4A03C"/>
                </a:solidFill>
                <a:latin typeface="Microsoft YaHei"/>
              </a:defRPr>
            </a:pPr>
            <a:r>
              <a:t>博海网络科技 · 管理会计OS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36/32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为什么是战略地图？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0292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7F8C9A"/>
                </a:solidFill>
                <a:latin typeface="Microsoft YaHei"/>
              </a:defRPr>
            </a:pPr>
            <a:r>
              <a:t>调研方向：F -&gt; C -&gt; I -&gt; L | 验证方向：L -&gt; I -&gt; C -&gt; F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28600" y="64008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11480" y="713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经典工具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987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Kaplan &amp; Norton 经典战略管理工具</a:t>
            </a:r>
            <a:br/>
            <a:r>
              <a:t>CMA-P1绩效管理的核心考点</a:t>
            </a:r>
          </a:p>
        </p:txBody>
      </p:sp>
      <p:sp>
        <p:nvSpPr>
          <p:cNvPr id="9" name="Rectangle 8"/>
          <p:cNvSpPr/>
          <p:nvPr/>
        </p:nvSpPr>
        <p:spPr>
          <a:xfrm>
            <a:off x="411480" y="150876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11480" y="1508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理论支撑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2024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28600" y="192024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11480" y="1993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因果链驱动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" y="2267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学习成长 -&gt; 内部流程 -&gt; 客户 -&gt; 财务</a:t>
            </a:r>
            <a:br/>
            <a:r>
              <a:t>自上而下问"是什么"，自下而上验"凭什么"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1480" y="278892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11480" y="2788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核心逻辑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20040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28600" y="320040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11480" y="3273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三层转换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3547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模糊战略 -&gt; 清晰KPI -&gt; 可执行系统功能</a:t>
            </a:r>
            <a:br/>
            <a:r>
              <a:t>每个功能背后都有战略价值和CMA理论支撑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1480" y="406908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11480" y="4069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落地路径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4/32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四维度KPI可量化程度</a:t>
            </a:r>
          </a:p>
        </p:txBody>
      </p:sp>
      <p:pic>
        <p:nvPicPr>
          <p:cNvPr id="4" name="Picture 3" descr="chart_4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48640"/>
            <a:ext cx="36576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7665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CMA系统KPI覆盖度评分（百分制）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5/32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chart PART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第一层：财务维度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P2财务报表分析 / P2公司财务 / P1绩效管理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6/32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财务维度核心逻辑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核心问题：为了实现股东价值，我们在财务层面应表现成什么样？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战略目标：提高资产利用率 | 优化资本结构 | 扩大收入结构 | 降本增效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核心逻辑：EVA为导向，ROE为基线，边际贡献为诊断线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企业定位决定指标侧重：高毛利低周转 → 关注ROE/毛利率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5468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6888" y="315468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15468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低毛利高周转 → 关注周转率/现金流/成本收入比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7/32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财务维度核心KPI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调研对象：CEO、CFO、董事会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指标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说明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74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CMA关联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18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优先级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ROE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净资产收益率 = 净利润/股东权益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74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P2-财务报表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18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86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EVA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0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经济增加值 = NOPAT - WACCxTC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574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P2-公司财务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718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边际贡献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30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收入-变动成本，分产品线/区域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574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P1-成本管理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718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8600" y="192024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286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毛利率/净利率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430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核心盈利能力的基线指标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574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P2-财务报表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718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28600" y="224028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286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销售增长率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430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收入同比/环比增长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574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P2-财务报表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718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28600" y="256032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2286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成本收入比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30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营业费用/营业收入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0574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P1-绩效管理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9718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28600" y="288036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228600" y="28803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自由现金流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43000" y="28803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经营现金流-资本支出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057400" y="28803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P2-公司财务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971800" y="28803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8/32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财务维度 · 调研关键问题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未来3年股东期望回报率（ROE/ROI）目标是多少？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公司战略定位是"高毛利低周转"还是"低毛利高周转"？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对亏损业务线允许容忍多久？止损触发条件是什么？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WACC（加权平均资本成本）的默认取值或计算口径是什么？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9/32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