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x="4114800" cy="73152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7315200"/>
          </a:xfrm>
          <a:prstGeom prst="rect">
            <a:avLst/>
          </a:prstGeom>
          <a:solidFill>
            <a:srgbClr val="0070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FFB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7260336"/>
            <a:ext cx="4114800" cy="54864"/>
          </a:xfrm>
          <a:prstGeom prst="rect">
            <a:avLst/>
          </a:prstGeom>
          <a:solidFill>
            <a:srgbClr val="FFB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28600" y="2560320"/>
            <a:ext cx="36576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400" b="1">
                <a:solidFill>
                  <a:srgbClr val="FFFFFF"/>
                </a:solidFill>
                <a:latin typeface="Microsoft YaHei"/>
              </a:defRPr>
            </a:pPr>
            <a:r>
              <a:t>肛肠科医生工作台</a:t>
            </a:r>
          </a:p>
        </p:txBody>
      </p:sp>
      <p:sp>
        <p:nvSpPr>
          <p:cNvPr id="6" name="Rectangle 5"/>
          <p:cNvSpPr/>
          <p:nvPr/>
        </p:nvSpPr>
        <p:spPr>
          <a:xfrm>
            <a:off x="1143000" y="3657600"/>
            <a:ext cx="1828800" cy="27432"/>
          </a:xfrm>
          <a:prstGeom prst="rect">
            <a:avLst/>
          </a:prstGeom>
          <a:solidFill>
            <a:srgbClr val="FFB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28600" y="384048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0">
                <a:solidFill>
                  <a:srgbClr val="FFB300"/>
                </a:solidFill>
                <a:latin typeface="Microsoft YaHei"/>
              </a:defRPr>
            </a:pPr>
            <a:r>
              <a:t>工作效率 + 病人管理 + 智能化随访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8600" y="44805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8E99A8"/>
                </a:solidFill>
                <a:latin typeface="Microsoft YaHei"/>
              </a:defRPr>
            </a:pPr>
            <a:r>
              <a:t>为任孟设计 · 博海网络科技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8E99A8"/>
                </a:solidFill>
                <a:latin typeface="Microsoft YaHei"/>
              </a:defRPr>
            </a:pPr>
            <a:r>
              <a:t>1/22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7315200"/>
          </a:xfrm>
          <a:prstGeom prst="rect">
            <a:avLst/>
          </a:prstGeom>
          <a:solidFill>
            <a:srgbClr val="0070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639312"/>
            <a:ext cx="4114800" cy="36576"/>
          </a:xfrm>
          <a:prstGeom prst="rect">
            <a:avLst/>
          </a:prstGeom>
          <a:solidFill>
            <a:srgbClr val="FFB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28600" y="2560320"/>
            <a:ext cx="3657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B300"/>
                </a:solidFill>
                <a:latin typeface="Microsoft YaHei"/>
              </a:defRPr>
            </a:pPr>
            <a:r>
              <a:t>clock PART 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3200400"/>
            <a:ext cx="3657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Microsoft YaHei"/>
              </a:defRPr>
            </a:pPr>
            <a:r>
              <a:t>智能随访系统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40233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8E99A8"/>
                </a:solidFill>
                <a:latin typeface="Microsoft YaHei"/>
              </a:defRPr>
            </a:pPr>
            <a:r>
              <a:t>自动排程 · 微信触达 · 异常预警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8E99A8"/>
                </a:solidFill>
                <a:latin typeface="Microsoft YaHei"/>
              </a:defRPr>
            </a:pPr>
            <a:r>
              <a:t>10/22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0070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0070E0"/>
                </a:solidFill>
                <a:latin typeface="Microsoft YaHei"/>
              </a:defRPr>
            </a:pPr>
            <a:r>
              <a:t>随访系统核心能力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502920"/>
            <a:ext cx="3657600" cy="1188720"/>
          </a:xfrm>
          <a:prstGeom prst="rect">
            <a:avLst/>
          </a:prstGeom>
          <a:solidFill>
            <a:srgbClr val="F5F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8600" y="502920"/>
            <a:ext cx="54864" cy="1188720"/>
          </a:xfrm>
          <a:prstGeom prst="rect">
            <a:avLst/>
          </a:prstGeom>
          <a:solidFill>
            <a:srgbClr val="00B8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11480" y="57607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0070E0"/>
                </a:solidFill>
                <a:latin typeface="Microsoft YaHei"/>
              </a:defRPr>
            </a:pPr>
            <a:r>
              <a:t>随访时间线自动生成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85039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1A202A"/>
                </a:solidFill>
                <a:latin typeface="Microsoft YaHei"/>
              </a:defRPr>
            </a:pPr>
            <a:r>
              <a:t>出院时一键生成随访计划</a:t>
            </a:r>
            <a:br/>
            <a:r>
              <a:t>D1(出血确认) → D7(拆线) → D14 → D30 → D90 → D180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480" y="1371600"/>
            <a:ext cx="640080" cy="201168"/>
          </a:xfrm>
          <a:prstGeom prst="rect">
            <a:avLst/>
          </a:prstGeom>
          <a:solidFill>
            <a:srgbClr val="36B3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11480" y="137160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自动排程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8600" y="1783080"/>
            <a:ext cx="3657600" cy="1188720"/>
          </a:xfrm>
          <a:prstGeom prst="rect">
            <a:avLst/>
          </a:prstGeom>
          <a:solidFill>
            <a:srgbClr val="E8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28600" y="1783080"/>
            <a:ext cx="54864" cy="1188720"/>
          </a:xfrm>
          <a:prstGeom prst="rect">
            <a:avLst/>
          </a:prstGeom>
          <a:solidFill>
            <a:srgbClr val="FFB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11480" y="185623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0070E0"/>
                </a:solidFill>
                <a:latin typeface="Microsoft YaHei"/>
              </a:defRPr>
            </a:pPr>
            <a:r>
              <a:t>多渠道自动触达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1480" y="213055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1A202A"/>
                </a:solidFill>
                <a:latin typeface="Microsoft YaHei"/>
              </a:defRPr>
            </a:pPr>
            <a:r>
              <a:t>微信服务通知 + 短信双通道</a:t>
            </a:r>
            <a:br/>
            <a:r>
              <a:t>患者手机点一下即确认已读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11480" y="2651760"/>
            <a:ext cx="640080" cy="201168"/>
          </a:xfrm>
          <a:prstGeom prst="rect">
            <a:avLst/>
          </a:prstGeom>
          <a:solidFill>
            <a:srgbClr val="00B8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11480" y="265176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触达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8600" y="3063240"/>
            <a:ext cx="3657600" cy="1188720"/>
          </a:xfrm>
          <a:prstGeom prst="rect">
            <a:avLst/>
          </a:prstGeom>
          <a:solidFill>
            <a:srgbClr val="F5F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228600" y="3063240"/>
            <a:ext cx="54864" cy="1188720"/>
          </a:xfrm>
          <a:prstGeom prst="rect">
            <a:avLst/>
          </a:prstGeom>
          <a:solidFill>
            <a:srgbClr val="36B3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11480" y="313639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0070E0"/>
                </a:solidFill>
                <a:latin typeface="Microsoft YaHei"/>
              </a:defRPr>
            </a:pPr>
            <a:r>
              <a:t>患者自评问卷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1480" y="341071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1A202A"/>
                </a:solidFill>
                <a:latin typeface="Microsoft YaHei"/>
              </a:defRPr>
            </a:pPr>
            <a:r>
              <a:t>NRS疼痛评分(0-10)</a:t>
            </a:r>
            <a:br/>
            <a:r>
              <a:t>出血量自评/排便困难度</a:t>
            </a:r>
            <a:br/>
            <a:r>
              <a:t>症状自拍上传(隐私模式)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11480" y="3931920"/>
            <a:ext cx="640080" cy="201168"/>
          </a:xfrm>
          <a:prstGeom prst="rect">
            <a:avLst/>
          </a:prstGeom>
          <a:solidFill>
            <a:srgbClr val="FF8A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11480" y="393192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数据回传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28600" y="4343400"/>
            <a:ext cx="3657600" cy="1188720"/>
          </a:xfrm>
          <a:prstGeom prst="rect">
            <a:avLst/>
          </a:prstGeom>
          <a:solidFill>
            <a:srgbClr val="E8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228600" y="4343400"/>
            <a:ext cx="54864" cy="1188720"/>
          </a:xfrm>
          <a:prstGeom prst="rect">
            <a:avLst/>
          </a:prstGeom>
          <a:solidFill>
            <a:srgbClr val="FF8A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11480" y="441655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0070E0"/>
                </a:solidFill>
                <a:latin typeface="Microsoft YaHei"/>
              </a:defRPr>
            </a:pPr>
            <a:r>
              <a:t>异常预警推送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11480" y="469087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1A202A"/>
                </a:solidFill>
                <a:latin typeface="Microsoft YaHei"/>
              </a:defRPr>
            </a:pPr>
            <a:r>
              <a:t>疼痛评分&gt;5分 → 医生收到预警</a:t>
            </a:r>
            <a:br/>
            <a:r>
              <a:t>出血量异常 → 建议回院复查</a:t>
            </a:r>
            <a:br/>
            <a:r>
              <a:t>超期未回复 → 自动升级电话随访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11480" y="5212080"/>
            <a:ext cx="640080" cy="201168"/>
          </a:xfrm>
          <a:prstGeom prst="rect">
            <a:avLst/>
          </a:prstGeom>
          <a:solidFill>
            <a:srgbClr val="36B3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11480" y="521208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预警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8E99A8"/>
                </a:solidFill>
                <a:latin typeface="Microsoft YaHei"/>
              </a:defRPr>
            </a:pPr>
            <a:r>
              <a:t>11/22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0070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0070E0"/>
                </a:solidFill>
                <a:latin typeface="Microsoft YaHei"/>
              </a:defRPr>
            </a:pPr>
            <a:r>
              <a:t>随访日程模板（以混合痔PPH术为例）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457200"/>
            <a:ext cx="36576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E99A8"/>
                </a:solidFill>
                <a:latin typeface="Microsoft YaHei"/>
              </a:defRPr>
            </a:pPr>
            <a:r>
              <a:t>不同术式（PPH/外剥内扎/肛瘘切除）随访模板不同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640080"/>
            <a:ext cx="3657600" cy="320040"/>
          </a:xfrm>
          <a:prstGeom prst="rect">
            <a:avLst/>
          </a:prstGeom>
          <a:solidFill>
            <a:srgbClr val="0070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28600" y="6400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时间节点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3000" y="6400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随访内容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57400" y="6400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触达方式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71800" y="6400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异常指标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8600" y="960120"/>
            <a:ext cx="3657600" cy="320040"/>
          </a:xfrm>
          <a:prstGeom prst="rect">
            <a:avLst/>
          </a:prstGeom>
          <a:solidFill>
            <a:srgbClr val="F5F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28600" y="9601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术后D1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43000" y="9601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确认无活动性出血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57400" y="9601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微信推送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71800" y="9601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出血量&gt;50ml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28600" y="1280160"/>
            <a:ext cx="3657600" cy="320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28600" y="12801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术后D7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43000" y="12801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伤口愈合情况+拆线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057400" y="12801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微信+电话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971800" y="12801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红肿/化脓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28600" y="1600200"/>
            <a:ext cx="3657600" cy="320040"/>
          </a:xfrm>
          <a:prstGeom prst="rect">
            <a:avLst/>
          </a:prstGeom>
          <a:solidFill>
            <a:srgbClr val="F5F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28600" y="16002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术后D14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43000" y="16002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排便功能恢复评估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057400" y="16002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微信推送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971800" y="16002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排便困难3天以上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28600" y="1920240"/>
            <a:ext cx="3657600" cy="320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228600" y="192024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术后D30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43000" y="192024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首次复查提醒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57400" y="192024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微信+短信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971800" y="192024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疼痛&gt;5分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28600" y="2240280"/>
            <a:ext cx="3657600" cy="320040"/>
          </a:xfrm>
          <a:prstGeom prst="rect">
            <a:avLst/>
          </a:prstGeom>
          <a:solidFill>
            <a:srgbClr val="F5F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228600" y="22402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术后D90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143000" y="22402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中期康复回访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057400" y="22402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微信推送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971800" y="22402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复发迹象</a:t>
            </a:r>
          </a:p>
        </p:txBody>
      </p:sp>
      <p:sp>
        <p:nvSpPr>
          <p:cNvPr id="35" name="Rectangle 34"/>
          <p:cNvSpPr/>
          <p:nvPr/>
        </p:nvSpPr>
        <p:spPr>
          <a:xfrm>
            <a:off x="228600" y="2560320"/>
            <a:ext cx="3657600" cy="320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228600" y="25603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术后D180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143000" y="25603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半年远期随访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057400" y="25603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微信推送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971800" y="25603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复发/新发症状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8E99A8"/>
                </a:solidFill>
                <a:latin typeface="Microsoft YaHei"/>
              </a:defRPr>
            </a:pPr>
            <a:r>
              <a:t>12/22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7315200"/>
          </a:xfrm>
          <a:prstGeom prst="rect">
            <a:avLst/>
          </a:prstGeom>
          <a:solidFill>
            <a:srgbClr val="00B8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639312"/>
            <a:ext cx="4114800" cy="36576"/>
          </a:xfrm>
          <a:prstGeom prst="rect">
            <a:avLst/>
          </a:prstGeom>
          <a:solidFill>
            <a:srgbClr val="FFB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28600" y="2560320"/>
            <a:ext cx="3657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B300"/>
                </a:solidFill>
                <a:latin typeface="Microsoft YaHei"/>
              </a:defRPr>
            </a:pPr>
            <a:r>
              <a:t>chart PART 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3200400"/>
            <a:ext cx="3657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Microsoft YaHei"/>
              </a:defRPr>
            </a:pPr>
            <a:r>
              <a:t>数据看板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40233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8E99A8"/>
                </a:solidFill>
                <a:latin typeface="Microsoft YaHei"/>
              </a:defRPr>
            </a:pPr>
            <a:r>
              <a:t>手术量 · 病种分析 · 个人效率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8E99A8"/>
                </a:solidFill>
                <a:latin typeface="Microsoft YaHei"/>
              </a:defRPr>
            </a:pPr>
            <a:r>
              <a:t>13/22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0070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82880"/>
            <a:ext cx="3657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0070E0"/>
                </a:solidFill>
                <a:latin typeface="Microsoft YaHei"/>
              </a:defRPr>
            </a:pPr>
            <a:r>
              <a:t>医生端数据看板（手机/电脑通用）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594360"/>
            <a:ext cx="548640" cy="27432"/>
          </a:xfrm>
          <a:prstGeom prst="rect">
            <a:avLst/>
          </a:prstGeom>
          <a:solidFill>
            <a:srgbClr val="FFB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8600" y="777240"/>
            <a:ext cx="182880" cy="182880"/>
          </a:xfrm>
          <a:prstGeom prst="rect">
            <a:avLst/>
          </a:prstGeom>
          <a:solidFill>
            <a:srgbClr val="00B8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46888" y="77724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77724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1A202A"/>
                </a:solidFill>
                <a:latin typeface="Microsoft YaHei"/>
              </a:defRPr>
            </a:pPr>
            <a:r>
              <a:t>今日待办：待随访/待回复/待处理预警（小红点提示）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1371600"/>
            <a:ext cx="182880" cy="182880"/>
          </a:xfrm>
          <a:prstGeom prst="rect">
            <a:avLst/>
          </a:prstGeom>
          <a:solidFill>
            <a:srgbClr val="00B8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46888" y="137160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37160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1A202A"/>
                </a:solidFill>
                <a:latin typeface="Microsoft YaHei"/>
              </a:defRPr>
            </a:pPr>
            <a:r>
              <a:t>手术统计：本月手术量/同比/环比/各类术式占比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8600" y="1965960"/>
            <a:ext cx="182880" cy="182880"/>
          </a:xfrm>
          <a:prstGeom prst="rect">
            <a:avLst/>
          </a:prstGeom>
          <a:solidFill>
            <a:srgbClr val="00B8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46888" y="196596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196596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1A202A"/>
                </a:solidFill>
                <a:latin typeface="Microsoft YaHei"/>
              </a:defRPr>
            </a:pPr>
            <a:r>
              <a:t>病种分布：混合痔/肛瘘/肛裂/肛周脓肿/藏毛窦 → 自动生成饼图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8600" y="2560320"/>
            <a:ext cx="182880" cy="182880"/>
          </a:xfrm>
          <a:prstGeom prst="rect">
            <a:avLst/>
          </a:prstGeom>
          <a:solidFill>
            <a:srgbClr val="00B8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46888" y="256032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256032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1A202A"/>
                </a:solidFill>
                <a:latin typeface="Microsoft YaHei"/>
              </a:defRPr>
            </a:pPr>
            <a:r>
              <a:t>随访覆盖率：应随访/已随访/逾期比率（影响考核的KPI）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8600" y="3154680"/>
            <a:ext cx="182880" cy="182880"/>
          </a:xfrm>
          <a:prstGeom prst="rect">
            <a:avLst/>
          </a:prstGeom>
          <a:solidFill>
            <a:srgbClr val="00B8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246888" y="315468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315468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1A202A"/>
                </a:solidFill>
                <a:latin typeface="Microsoft YaHei"/>
              </a:defRPr>
            </a:pPr>
            <a:r>
              <a:t>并发症率：术后出血/感染/复发统计，自动对比科室均值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28600" y="3749040"/>
            <a:ext cx="182880" cy="182880"/>
          </a:xfrm>
          <a:prstGeom prst="rect">
            <a:avLst/>
          </a:prstGeom>
          <a:solidFill>
            <a:srgbClr val="00B8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46888" y="374904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8640" y="374904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1A202A"/>
                </a:solidFill>
                <a:latin typeface="Microsoft YaHei"/>
              </a:defRPr>
            </a:pPr>
            <a:r>
              <a:t>▶ 年底写总结、评职称、做科研，数据一键导出CSV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8E99A8"/>
                </a:solidFill>
                <a:latin typeface="Microsoft YaHei"/>
              </a:defRPr>
            </a:pPr>
            <a:r>
              <a:t>14/22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0070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0070E0"/>
                </a:solidFill>
                <a:latin typeface="Microsoft YaHei"/>
              </a:defRPr>
            </a:pPr>
            <a:r>
              <a:t>医生个人效率雷达</a:t>
            </a:r>
          </a:p>
        </p:txBody>
      </p:sp>
      <p:pic>
        <p:nvPicPr>
          <p:cNvPr id="4" name="Picture 3" descr="chart_14_b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548640"/>
            <a:ext cx="3657600" cy="4114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6766560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8E99A8"/>
                </a:solidFill>
                <a:latin typeface="Microsoft YaHei"/>
              </a:defRPr>
            </a:pPr>
            <a:r>
              <a:t>个人综合效率评分（百分制）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8E99A8"/>
                </a:solidFill>
                <a:latin typeface="Microsoft YaHei"/>
              </a:defRPr>
            </a:pPr>
            <a:r>
              <a:t>15/22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7315200"/>
          </a:xfrm>
          <a:prstGeom prst="rect">
            <a:avLst/>
          </a:prstGeom>
          <a:solidFill>
            <a:srgbClr val="0070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639312"/>
            <a:ext cx="4114800" cy="36576"/>
          </a:xfrm>
          <a:prstGeom prst="rect">
            <a:avLst/>
          </a:prstGeom>
          <a:solidFill>
            <a:srgbClr val="FFB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28600" y="2560320"/>
            <a:ext cx="3657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B300"/>
                </a:solidFill>
                <a:latin typeface="Microsoft YaHei"/>
              </a:defRPr>
            </a:pPr>
            <a:r>
              <a:t>mobile_phone PART 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3200400"/>
            <a:ext cx="3657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Microsoft YaHei"/>
              </a:defRPr>
            </a:pPr>
            <a:r>
              <a:t>患者端小程序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40233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8E99A8"/>
                </a:solidFill>
                <a:latin typeface="Microsoft YaHei"/>
              </a:defRPr>
            </a:pPr>
            <a:r>
              <a:t>扫码即用 · 无需下载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8E99A8"/>
                </a:solidFill>
                <a:latin typeface="Microsoft YaHei"/>
              </a:defRPr>
            </a:pPr>
            <a:r>
              <a:t>16/22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0070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0070E0"/>
                </a:solidFill>
                <a:latin typeface="Microsoft YaHei"/>
              </a:defRPr>
            </a:pPr>
            <a:r>
              <a:t>患者端核心功能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50292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8E99A8"/>
                </a:solidFill>
                <a:latin typeface="Microsoft YaHei"/>
              </a:defRPr>
            </a:pPr>
            <a:r>
              <a:t>微信小程序，患者扫码绑定医生，隐私数据全程加密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640080"/>
            <a:ext cx="3657600" cy="1188720"/>
          </a:xfrm>
          <a:prstGeom prst="rect">
            <a:avLst/>
          </a:prstGeom>
          <a:solidFill>
            <a:srgbClr val="F5F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228600" y="640080"/>
            <a:ext cx="54864" cy="1188720"/>
          </a:xfrm>
          <a:prstGeom prst="rect">
            <a:avLst/>
          </a:prstGeom>
          <a:solidFill>
            <a:srgbClr val="00B8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11480" y="71323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0070E0"/>
                </a:solidFill>
                <a:latin typeface="Microsoft YaHei"/>
              </a:defRPr>
            </a:pPr>
            <a:r>
              <a:t>我的康复档案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" y="98755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1A202A"/>
                </a:solidFill>
                <a:latin typeface="Microsoft YaHei"/>
              </a:defRPr>
            </a:pPr>
            <a:r>
              <a:t>诊断、术式、出院小结、用药记录</a:t>
            </a:r>
            <a:br/>
            <a:r>
              <a:t>换药提醒、复查日程一览</a:t>
            </a:r>
          </a:p>
        </p:txBody>
      </p:sp>
      <p:sp>
        <p:nvSpPr>
          <p:cNvPr id="9" name="Rectangle 8"/>
          <p:cNvSpPr/>
          <p:nvPr/>
        </p:nvSpPr>
        <p:spPr>
          <a:xfrm>
            <a:off x="411480" y="1508760"/>
            <a:ext cx="640080" cy="201168"/>
          </a:xfrm>
          <a:prstGeom prst="rect">
            <a:avLst/>
          </a:prstGeom>
          <a:solidFill>
            <a:srgbClr val="36B3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11480" y="150876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透明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8600" y="1920240"/>
            <a:ext cx="3657600" cy="1188720"/>
          </a:xfrm>
          <a:prstGeom prst="rect">
            <a:avLst/>
          </a:prstGeom>
          <a:solidFill>
            <a:srgbClr val="E8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228600" y="1920240"/>
            <a:ext cx="54864" cy="1188720"/>
          </a:xfrm>
          <a:prstGeom prst="rect">
            <a:avLst/>
          </a:prstGeom>
          <a:solidFill>
            <a:srgbClr val="FFB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11480" y="199339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0070E0"/>
                </a:solidFill>
                <a:latin typeface="Microsoft YaHei"/>
              </a:defRPr>
            </a:pPr>
            <a:r>
              <a:t>术后康复指南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11480" y="226771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1A202A"/>
                </a:solidFill>
                <a:latin typeface="Microsoft YaHei"/>
              </a:defRPr>
            </a:pPr>
            <a:r>
              <a:t>图文+视频版康复指导</a:t>
            </a:r>
            <a:br/>
            <a:r>
              <a:t>饮食建议/坐浴方法/排便技巧</a:t>
            </a:r>
            <a:br/>
            <a:r>
              <a:t>按术后天数智能推送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11480" y="2788920"/>
            <a:ext cx="640080" cy="201168"/>
          </a:xfrm>
          <a:prstGeom prst="rect">
            <a:avLst/>
          </a:prstGeom>
          <a:solidFill>
            <a:srgbClr val="00B8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11480" y="278892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省心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8600" y="3200400"/>
            <a:ext cx="3657600" cy="1188720"/>
          </a:xfrm>
          <a:prstGeom prst="rect">
            <a:avLst/>
          </a:prstGeom>
          <a:solidFill>
            <a:srgbClr val="F5F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228600" y="3200400"/>
            <a:ext cx="54864" cy="1188720"/>
          </a:xfrm>
          <a:prstGeom prst="rect">
            <a:avLst/>
          </a:prstGeom>
          <a:solidFill>
            <a:srgbClr val="36B3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11480" y="327355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0070E0"/>
                </a:solidFill>
                <a:latin typeface="Microsoft YaHei"/>
              </a:defRPr>
            </a:pPr>
            <a:r>
              <a:t>症状自评与拍照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11480" y="354787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1A202A"/>
                </a:solidFill>
                <a:latin typeface="Microsoft YaHei"/>
              </a:defRPr>
            </a:pPr>
            <a:r>
              <a:t>疼痛评分NRS</a:t>
            </a:r>
            <a:br/>
            <a:r>
              <a:t>出血量自评</a:t>
            </a:r>
            <a:br/>
            <a:r>
              <a:t>伤口照片上传(加密)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11480" y="4069080"/>
            <a:ext cx="640080" cy="201168"/>
          </a:xfrm>
          <a:prstGeom prst="rect">
            <a:avLst/>
          </a:prstGeom>
          <a:solidFill>
            <a:srgbClr val="FF8A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11480" y="406908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便捷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28600" y="4480560"/>
            <a:ext cx="3657600" cy="1188720"/>
          </a:xfrm>
          <a:prstGeom prst="rect">
            <a:avLst/>
          </a:prstGeom>
          <a:solidFill>
            <a:srgbClr val="E8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228600" y="4480560"/>
            <a:ext cx="54864" cy="1188720"/>
          </a:xfrm>
          <a:prstGeom prst="rect">
            <a:avLst/>
          </a:prstGeom>
          <a:solidFill>
            <a:srgbClr val="FF8A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11480" y="455371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0070E0"/>
                </a:solidFill>
                <a:latin typeface="Microsoft YaHei"/>
              </a:defRPr>
            </a:pPr>
            <a:r>
              <a:t>在线问诊/复查预约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11480" y="482803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1A202A"/>
                </a:solidFill>
                <a:latin typeface="Microsoft YaHei"/>
              </a:defRPr>
            </a:pPr>
            <a:r>
              <a:t>图文咨询任孟本人</a:t>
            </a:r>
            <a:br/>
            <a:r>
              <a:t>一键预约复查时间</a:t>
            </a:r>
            <a:br/>
            <a:r>
              <a:t>取消/改期在线操作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11480" y="5349240"/>
            <a:ext cx="640080" cy="201168"/>
          </a:xfrm>
          <a:prstGeom prst="rect">
            <a:avLst/>
          </a:prstGeom>
          <a:solidFill>
            <a:srgbClr val="36B3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11480" y="534924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直达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8E99A8"/>
                </a:solidFill>
                <a:latin typeface="Microsoft YaHei"/>
              </a:defRPr>
            </a:pPr>
            <a:r>
              <a:t>17/22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0070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82880"/>
            <a:ext cx="3657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0070E0"/>
                </a:solidFill>
                <a:latin typeface="Microsoft YaHei"/>
              </a:defRPr>
            </a:pPr>
            <a:r>
              <a:t>为什么做患者端？（任孟的收益）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594360"/>
            <a:ext cx="548640" cy="27432"/>
          </a:xfrm>
          <a:prstGeom prst="rect">
            <a:avLst/>
          </a:prstGeom>
          <a:solidFill>
            <a:srgbClr val="FFB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8600" y="777240"/>
            <a:ext cx="182880" cy="182880"/>
          </a:xfrm>
          <a:prstGeom prst="rect">
            <a:avLst/>
          </a:prstGeom>
          <a:solidFill>
            <a:srgbClr val="00B8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46888" y="77724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77724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1A202A"/>
                </a:solidFill>
                <a:latin typeface="Microsoft YaHei"/>
              </a:defRPr>
            </a:pPr>
            <a:r>
              <a:t>减少电话回访工作量 → 系统自动发，患者自助回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1371600"/>
            <a:ext cx="182880" cy="182880"/>
          </a:xfrm>
          <a:prstGeom prst="rect">
            <a:avLst/>
          </a:prstGeom>
          <a:solidFill>
            <a:srgbClr val="00B8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46888" y="137160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37160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1A202A"/>
                </a:solidFill>
                <a:latin typeface="Microsoft YaHei"/>
              </a:defRPr>
            </a:pPr>
            <a:r>
              <a:t>患者康复有据可查 → 减少"医生我这样正常吗？"的焦虑式咨询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8600" y="1965960"/>
            <a:ext cx="182880" cy="182880"/>
          </a:xfrm>
          <a:prstGeom prst="rect">
            <a:avLst/>
          </a:prstGeom>
          <a:solidFill>
            <a:srgbClr val="00B8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46888" y="196596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196596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1A202A"/>
                </a:solidFill>
                <a:latin typeface="Microsoft YaHei"/>
              </a:defRPr>
            </a:pPr>
            <a:r>
              <a:t>隐私保护 → 所有沟通和记录在系统内闭环，不走私人微信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8600" y="2560320"/>
            <a:ext cx="182880" cy="182880"/>
          </a:xfrm>
          <a:prstGeom prst="rect">
            <a:avLst/>
          </a:prstGeom>
          <a:solidFill>
            <a:srgbClr val="00B8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46888" y="256032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256032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1A202A"/>
                </a:solidFill>
                <a:latin typeface="Microsoft YaHei"/>
              </a:defRPr>
            </a:pPr>
            <a:r>
              <a:t>患者黏性提升 → 术后6个月还有随访，患者更信任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8600" y="3154680"/>
            <a:ext cx="182880" cy="182880"/>
          </a:xfrm>
          <a:prstGeom prst="rect">
            <a:avLst/>
          </a:prstGeom>
          <a:solidFill>
            <a:srgbClr val="00B8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246888" y="315468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315468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1A202A"/>
                </a:solidFill>
                <a:latin typeface="Microsoft YaHei"/>
              </a:defRPr>
            </a:pPr>
            <a:r>
              <a:t>▶ 1个患者端小程序 = 减少任孟每天至少30分钟电话+微信回复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8E99A8"/>
                </a:solidFill>
                <a:latin typeface="Microsoft YaHei"/>
              </a:defRPr>
            </a:pPr>
            <a:r>
              <a:t>18/22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7315200"/>
          </a:xfrm>
          <a:prstGeom prst="rect">
            <a:avLst/>
          </a:prstGeom>
          <a:solidFill>
            <a:srgbClr val="00B8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639312"/>
            <a:ext cx="4114800" cy="36576"/>
          </a:xfrm>
          <a:prstGeom prst="rect">
            <a:avLst/>
          </a:prstGeom>
          <a:solidFill>
            <a:srgbClr val="FFB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28600" y="2560320"/>
            <a:ext cx="3657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B300"/>
                </a:solidFill>
                <a:latin typeface="Microsoft YaHei"/>
              </a:defRPr>
            </a:pPr>
            <a:r>
              <a:t>computer PART 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3200400"/>
            <a:ext cx="3657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Microsoft YaHei"/>
              </a:defRPr>
            </a:pPr>
            <a:r>
              <a:t>技术方案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40233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8E99A8"/>
                </a:solidFill>
                <a:latin typeface="Microsoft YaHei"/>
              </a:defRPr>
            </a:pPr>
            <a:r>
              <a:t>轻量化 · 快速上线 · 低成本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8E99A8"/>
                </a:solidFill>
                <a:latin typeface="Microsoft YaHei"/>
              </a:defRPr>
            </a:pPr>
            <a:r>
              <a:t>19/22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00B8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27432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0070E0"/>
                </a:solidFill>
                <a:latin typeface="Microsoft YaHei"/>
              </a:defRPr>
            </a:pPr>
            <a:r>
              <a:t>目录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731520"/>
            <a:ext cx="731520" cy="36576"/>
          </a:xfrm>
          <a:prstGeom prst="rect">
            <a:avLst/>
          </a:prstGeom>
          <a:solidFill>
            <a:srgbClr val="FFB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28600" y="1097280"/>
            <a:ext cx="36576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390"/>
              </a:spcAft>
              <a:defRPr sz="1300">
                <a:solidFill>
                  <a:srgbClr val="1A202A"/>
                </a:solidFill>
                <a:latin typeface="Microsoft YaHei"/>
              </a:defRPr>
            </a:pPr>
            <a:r>
              <a:t>01. 肛肠科业务现状与痛点</a:t>
            </a:r>
          </a:p>
          <a:p>
            <a:pPr algn="l">
              <a:spcAft>
                <a:spcPts val="390"/>
              </a:spcAft>
              <a:defRPr sz="1300">
                <a:solidFill>
                  <a:srgbClr val="1A202A"/>
                </a:solidFill>
                <a:latin typeface="Microsoft YaHei"/>
              </a:defRPr>
            </a:pPr>
            <a:r>
              <a:t>02. 核心功能模块设计</a:t>
            </a:r>
          </a:p>
          <a:p>
            <a:pPr algn="l">
              <a:spcAft>
                <a:spcPts val="390"/>
              </a:spcAft>
              <a:defRPr sz="1300">
                <a:solidFill>
                  <a:srgbClr val="1A202A"/>
                </a:solidFill>
                <a:latin typeface="Microsoft YaHei"/>
              </a:defRPr>
            </a:pPr>
            <a:r>
              <a:t>03. 患者全周期管理路径</a:t>
            </a:r>
          </a:p>
          <a:p>
            <a:pPr algn="l">
              <a:spcAft>
                <a:spcPts val="390"/>
              </a:spcAft>
              <a:defRPr sz="1300">
                <a:solidFill>
                  <a:srgbClr val="1A202A"/>
                </a:solidFill>
                <a:latin typeface="Microsoft YaHei"/>
              </a:defRPr>
            </a:pPr>
            <a:r>
              <a:t>04. 智能随访系统</a:t>
            </a:r>
          </a:p>
          <a:p>
            <a:pPr algn="l">
              <a:spcAft>
                <a:spcPts val="390"/>
              </a:spcAft>
              <a:defRPr sz="1300">
                <a:solidFill>
                  <a:srgbClr val="1A202A"/>
                </a:solidFill>
                <a:latin typeface="Microsoft YaHei"/>
              </a:defRPr>
            </a:pPr>
            <a:r>
              <a:t>05. 数据看板（手术/病种/效率）</a:t>
            </a:r>
          </a:p>
          <a:p>
            <a:pPr algn="l">
              <a:spcAft>
                <a:spcPts val="390"/>
              </a:spcAft>
              <a:defRPr sz="1300">
                <a:solidFill>
                  <a:srgbClr val="1A202A"/>
                </a:solidFill>
                <a:latin typeface="Microsoft YaHei"/>
              </a:defRPr>
            </a:pPr>
            <a:r>
              <a:t>06. 患者端小程序</a:t>
            </a:r>
          </a:p>
          <a:p>
            <a:pPr algn="l">
              <a:spcAft>
                <a:spcPts val="390"/>
              </a:spcAft>
              <a:defRPr sz="1300">
                <a:solidFill>
                  <a:srgbClr val="1A202A"/>
                </a:solidFill>
                <a:latin typeface="Microsoft YaHei"/>
              </a:defRPr>
            </a:pPr>
            <a:r>
              <a:t>07. 技术方案与实施路线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8E99A8"/>
                </a:solidFill>
                <a:latin typeface="Microsoft YaHei"/>
              </a:defRPr>
            </a:pPr>
            <a:r>
              <a:t>2/22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0070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0070E0"/>
                </a:solidFill>
                <a:latin typeface="Microsoft YaHei"/>
              </a:defRPr>
            </a:pPr>
            <a:r>
              <a:t>技术架构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502920"/>
            <a:ext cx="3657600" cy="1188720"/>
          </a:xfrm>
          <a:prstGeom prst="rect">
            <a:avLst/>
          </a:prstGeom>
          <a:solidFill>
            <a:srgbClr val="F5F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8600" y="502920"/>
            <a:ext cx="54864" cy="1188720"/>
          </a:xfrm>
          <a:prstGeom prst="rect">
            <a:avLst/>
          </a:prstGeom>
          <a:solidFill>
            <a:srgbClr val="00B8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11480" y="57607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0070E0"/>
                </a:solidFill>
                <a:latin typeface="Microsoft YaHei"/>
              </a:defRPr>
            </a:pPr>
            <a:r>
              <a:t>前端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85039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1A202A"/>
                </a:solidFill>
                <a:latin typeface="Microsoft YaHei"/>
              </a:defRPr>
            </a:pPr>
            <a:r>
              <a:t>医生端：微信小程序(管理端)</a:t>
            </a:r>
            <a:br/>
            <a:r>
              <a:t>患者端：微信小程序(患者端)</a:t>
            </a:r>
            <a:br/>
            <a:r>
              <a:t>管理后台：Vue3网页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480" y="1371600"/>
            <a:ext cx="640080" cy="201168"/>
          </a:xfrm>
          <a:prstGeom prst="rect">
            <a:avLst/>
          </a:prstGeom>
          <a:solidFill>
            <a:srgbClr val="36B3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11480" y="137160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轻量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8600" y="1783080"/>
            <a:ext cx="3657600" cy="1188720"/>
          </a:xfrm>
          <a:prstGeom prst="rect">
            <a:avLst/>
          </a:prstGeom>
          <a:solidFill>
            <a:srgbClr val="E8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28600" y="1783080"/>
            <a:ext cx="54864" cy="1188720"/>
          </a:xfrm>
          <a:prstGeom prst="rect">
            <a:avLst/>
          </a:prstGeom>
          <a:solidFill>
            <a:srgbClr val="FFB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11480" y="185623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0070E0"/>
                </a:solidFill>
                <a:latin typeface="Microsoft YaHei"/>
              </a:defRPr>
            </a:pPr>
            <a:r>
              <a:t>后端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1480" y="213055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1A202A"/>
                </a:solidFill>
                <a:latin typeface="Microsoft YaHei"/>
              </a:defRPr>
            </a:pPr>
            <a:r>
              <a:t>FastAPI + SQLite(单医生)</a:t>
            </a:r>
            <a:br/>
            <a:r>
              <a:t>后期可升级MySQL</a:t>
            </a:r>
            <a:br/>
            <a:r>
              <a:t>直接部署在现有服务器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11480" y="2651760"/>
            <a:ext cx="640080" cy="201168"/>
          </a:xfrm>
          <a:prstGeom prst="rect">
            <a:avLst/>
          </a:prstGeom>
          <a:solidFill>
            <a:srgbClr val="00B8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11480" y="265176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安全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8600" y="3063240"/>
            <a:ext cx="3657600" cy="1188720"/>
          </a:xfrm>
          <a:prstGeom prst="rect">
            <a:avLst/>
          </a:prstGeom>
          <a:solidFill>
            <a:srgbClr val="F5F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228600" y="3063240"/>
            <a:ext cx="54864" cy="1188720"/>
          </a:xfrm>
          <a:prstGeom prst="rect">
            <a:avLst/>
          </a:prstGeom>
          <a:solidFill>
            <a:srgbClr val="36B3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11480" y="313639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0070E0"/>
                </a:solidFill>
                <a:latin typeface="Microsoft YaHei"/>
              </a:defRPr>
            </a:pPr>
            <a:r>
              <a:t>随访引擎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1480" y="341071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1A202A"/>
                </a:solidFill>
                <a:latin typeface="Microsoft YaHei"/>
              </a:defRPr>
            </a:pPr>
            <a:r>
              <a:t>定时任务自动排程</a:t>
            </a:r>
            <a:br/>
            <a:r>
              <a:t>微信公众号模板消息推送</a:t>
            </a:r>
            <a:br/>
            <a:r>
              <a:t>逾期未回复自动升级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11480" y="3931920"/>
            <a:ext cx="640080" cy="201168"/>
          </a:xfrm>
          <a:prstGeom prst="rect">
            <a:avLst/>
          </a:prstGeom>
          <a:solidFill>
            <a:srgbClr val="FF8A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11480" y="393192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智能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28600" y="4343400"/>
            <a:ext cx="3657600" cy="1188720"/>
          </a:xfrm>
          <a:prstGeom prst="rect">
            <a:avLst/>
          </a:prstGeom>
          <a:solidFill>
            <a:srgbClr val="E8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228600" y="4343400"/>
            <a:ext cx="54864" cy="1188720"/>
          </a:xfrm>
          <a:prstGeom prst="rect">
            <a:avLst/>
          </a:prstGeom>
          <a:solidFill>
            <a:srgbClr val="FF8A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11480" y="441655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0070E0"/>
                </a:solidFill>
                <a:latin typeface="Microsoft YaHei"/>
              </a:defRPr>
            </a:pPr>
            <a:r>
              <a:t>数据安全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11480" y="469087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1A202A"/>
                </a:solidFill>
                <a:latin typeface="Microsoft YaHei"/>
              </a:defRPr>
            </a:pPr>
            <a:r>
              <a:t>全部数据加密存储</a:t>
            </a:r>
            <a:br/>
            <a:r>
              <a:t>医生手机号+密码登录</a:t>
            </a:r>
            <a:br/>
            <a:r>
              <a:t>患者数据仅自己可见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11480" y="5212080"/>
            <a:ext cx="640080" cy="201168"/>
          </a:xfrm>
          <a:prstGeom prst="rect">
            <a:avLst/>
          </a:prstGeom>
          <a:solidFill>
            <a:srgbClr val="36B3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11480" y="521208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合规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8E99A8"/>
                </a:solidFill>
                <a:latin typeface="Microsoft YaHei"/>
              </a:defRPr>
            </a:pPr>
            <a:r>
              <a:t>20/22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0070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0070E0"/>
                </a:solidFill>
                <a:latin typeface="Microsoft YaHei"/>
              </a:defRPr>
            </a:pPr>
            <a:r>
              <a:t>实施路线（MVP 6-8周）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457200"/>
            <a:ext cx="36576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E99A8"/>
                </a:solidFill>
                <a:latin typeface="Microsoft YaHei"/>
              </a:defRPr>
            </a:pPr>
            <a:r>
              <a:t>MVP需：1名后端 + 1名前端，约8周可上线试用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640080"/>
            <a:ext cx="3657600" cy="320040"/>
          </a:xfrm>
          <a:prstGeom prst="rect">
            <a:avLst/>
          </a:prstGeom>
          <a:solidFill>
            <a:srgbClr val="0070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28600" y="640080"/>
            <a:ext cx="121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阶段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47800" y="640080"/>
            <a:ext cx="121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周期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67000" y="640080"/>
            <a:ext cx="121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交付内容</a:t>
            </a:r>
          </a:p>
        </p:txBody>
      </p:sp>
      <p:sp>
        <p:nvSpPr>
          <p:cNvPr id="9" name="Rectangle 8"/>
          <p:cNvSpPr/>
          <p:nvPr/>
        </p:nvSpPr>
        <p:spPr>
          <a:xfrm>
            <a:off x="228600" y="960120"/>
            <a:ext cx="3657600" cy="320040"/>
          </a:xfrm>
          <a:prstGeom prst="rect">
            <a:avLst/>
          </a:prstGeom>
          <a:solidFill>
            <a:srgbClr val="F5F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28600" y="960120"/>
            <a:ext cx="121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Phase 1 核心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47800" y="960120"/>
            <a:ext cx="121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第1-2周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667000" y="960120"/>
            <a:ext cx="121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患者档案 + 门诊/手术记录 + 数据看板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28600" y="1280160"/>
            <a:ext cx="3657600" cy="320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28600" y="1280160"/>
            <a:ext cx="121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Phase 2 随访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47800" y="1280160"/>
            <a:ext cx="121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第3-4周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667000" y="1280160"/>
            <a:ext cx="121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随访计划自动生成 + 微信推送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8600" y="1600200"/>
            <a:ext cx="3657600" cy="320040"/>
          </a:xfrm>
          <a:prstGeom prst="rect">
            <a:avLst/>
          </a:prstGeom>
          <a:solidFill>
            <a:srgbClr val="F5F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228600" y="1600200"/>
            <a:ext cx="121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Phase 3 患者端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47800" y="1600200"/>
            <a:ext cx="121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第5-6周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667000" y="1600200"/>
            <a:ext cx="121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患者小程序（康复指南/自评/预约）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28600" y="1920240"/>
            <a:ext cx="3657600" cy="320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28600" y="1920240"/>
            <a:ext cx="121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Phase 4 上线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47800" y="1920240"/>
            <a:ext cx="121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第7-8周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667000" y="1920240"/>
            <a:ext cx="121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内测+上线+任孟试用+优化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8E99A8"/>
                </a:solidFill>
                <a:latin typeface="Microsoft YaHei"/>
              </a:defRPr>
            </a:pPr>
            <a:r>
              <a:t>21/22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0070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82880"/>
            <a:ext cx="3657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0070E0"/>
                </a:solidFill>
                <a:latin typeface="Microsoft YaHei"/>
              </a:defRPr>
            </a:pPr>
            <a:r>
              <a:t>任孟零成本参与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594360"/>
            <a:ext cx="548640" cy="27432"/>
          </a:xfrm>
          <a:prstGeom prst="rect">
            <a:avLst/>
          </a:prstGeom>
          <a:solidFill>
            <a:srgbClr val="FFB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8600" y="777240"/>
            <a:ext cx="182880" cy="182880"/>
          </a:xfrm>
          <a:prstGeom prst="rect">
            <a:avLst/>
          </a:prstGeom>
          <a:solidFill>
            <a:srgbClr val="00B8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46888" y="77724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77724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1A202A"/>
                </a:solidFill>
                <a:latin typeface="Microsoft YaHei"/>
              </a:defRPr>
            </a:pPr>
            <a:r>
              <a:t>只需要：告诉我日常的工作流程和常用表格/模板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1371600"/>
            <a:ext cx="182880" cy="182880"/>
          </a:xfrm>
          <a:prstGeom prst="rect">
            <a:avLst/>
          </a:prstGeom>
          <a:solidFill>
            <a:srgbClr val="00B8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46888" y="137160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37160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1A202A"/>
                </a:solidFill>
                <a:latin typeface="Microsoft YaHei"/>
              </a:defRPr>
            </a:pPr>
            <a:r>
              <a:t>只需要：试用后反馈"哪里好用/哪里要改"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8600" y="1965960"/>
            <a:ext cx="182880" cy="182880"/>
          </a:xfrm>
          <a:prstGeom prst="rect">
            <a:avLst/>
          </a:prstGeom>
          <a:solidFill>
            <a:srgbClr val="00B8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46888" y="196596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196596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1A202A"/>
                </a:solidFill>
                <a:latin typeface="Microsoft YaHei"/>
              </a:defRPr>
            </a:pPr>
            <a:r>
              <a:t>只需要：告诉哪些是你最想统计的数据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8600" y="2560320"/>
            <a:ext cx="182880" cy="182880"/>
          </a:xfrm>
          <a:prstGeom prst="rect">
            <a:avLst/>
          </a:prstGeom>
          <a:solidFill>
            <a:srgbClr val="00B8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46888" y="256032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256032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1A202A"/>
                </a:solidFill>
                <a:latin typeface="Microsoft YaHei"/>
              </a:defRPr>
            </a:pPr>
            <a:r>
              <a:t>剩下的事情，我来安排开发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8600" y="3154680"/>
            <a:ext cx="182880" cy="182880"/>
          </a:xfrm>
          <a:prstGeom prst="rect">
            <a:avLst/>
          </a:prstGeom>
          <a:solidFill>
            <a:srgbClr val="00B8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246888" y="315468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315468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1A202A"/>
                </a:solidFill>
                <a:latin typeface="Microsoft YaHei"/>
              </a:defRPr>
            </a:pPr>
            <a:r>
              <a:t>▶ 系统归你个人使用，数据只在你手机和服务器上，安全可控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8E99A8"/>
                </a:solidFill>
                <a:latin typeface="Microsoft YaHei"/>
              </a:defRPr>
            </a:pPr>
            <a:r>
              <a:t>22/22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7315200"/>
          </a:xfrm>
          <a:prstGeom prst="rect">
            <a:avLst/>
          </a:prstGeom>
          <a:solidFill>
            <a:srgbClr val="0070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FFB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7260336"/>
            <a:ext cx="4114800" cy="54864"/>
          </a:xfrm>
          <a:prstGeom prst="rect">
            <a:avLst/>
          </a:prstGeom>
          <a:solidFill>
            <a:srgbClr val="FFB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28600" y="3108960"/>
            <a:ext cx="3657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400" b="1">
                <a:solidFill>
                  <a:srgbClr val="FFFFFF"/>
                </a:solidFill>
                <a:latin typeface="Microsoft YaHei"/>
              </a:defRPr>
            </a:pPr>
            <a:r>
              <a:t>让医生专注看病</a:t>
            </a:r>
            <a:br/>
            <a:r>
              <a:t>让系统管理随访</a:t>
            </a:r>
          </a:p>
        </p:txBody>
      </p:sp>
      <p:sp>
        <p:nvSpPr>
          <p:cNvPr id="6" name="Rectangle 5"/>
          <p:cNvSpPr/>
          <p:nvPr/>
        </p:nvSpPr>
        <p:spPr>
          <a:xfrm>
            <a:off x="1143000" y="3840480"/>
            <a:ext cx="1828800" cy="27432"/>
          </a:xfrm>
          <a:prstGeom prst="rect">
            <a:avLst/>
          </a:prstGeom>
          <a:solidFill>
            <a:srgbClr val="FFB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28600" y="411480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0">
                <a:solidFill>
                  <a:srgbClr val="FFB300"/>
                </a:solidFill>
                <a:latin typeface="Microsoft YaHei"/>
              </a:defRPr>
            </a:pPr>
            <a:r>
              <a:t>为任孟设计 · 博海网络科技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8E99A8"/>
                </a:solidFill>
                <a:latin typeface="Microsoft YaHei"/>
              </a:defRPr>
            </a:pPr>
            <a:r>
              <a:t>23/22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7315200"/>
          </a:xfrm>
          <a:prstGeom prst="rect">
            <a:avLst/>
          </a:prstGeom>
          <a:solidFill>
            <a:srgbClr val="00B8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639312"/>
            <a:ext cx="4114800" cy="36576"/>
          </a:xfrm>
          <a:prstGeom prst="rect">
            <a:avLst/>
          </a:prstGeom>
          <a:solidFill>
            <a:srgbClr val="FFB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28600" y="2560320"/>
            <a:ext cx="3657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B300"/>
                </a:solidFill>
                <a:latin typeface="Microsoft YaHei"/>
              </a:defRPr>
            </a:pPr>
            <a:r>
              <a:t>stethoscope PART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3200400"/>
            <a:ext cx="3657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Microsoft YaHei"/>
              </a:defRPr>
            </a:pPr>
            <a:r>
              <a:t>业务现状与痛点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40233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8E99A8"/>
                </a:solidFill>
                <a:latin typeface="Microsoft YaHei"/>
              </a:defRPr>
            </a:pPr>
            <a:r>
              <a:t>肛肠科医生的一天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8E99A8"/>
                </a:solidFill>
                <a:latin typeface="Microsoft YaHei"/>
              </a:defRPr>
            </a:pPr>
            <a:r>
              <a:t>3/22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0070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0070E0"/>
                </a:solidFill>
                <a:latin typeface="Microsoft YaHei"/>
              </a:defRPr>
            </a:pPr>
            <a:r>
              <a:t>任孟，你的日常是不是这样的？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502920"/>
            <a:ext cx="3657600" cy="1188720"/>
          </a:xfrm>
          <a:prstGeom prst="rect">
            <a:avLst/>
          </a:prstGeom>
          <a:solidFill>
            <a:srgbClr val="F5F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8600" y="502920"/>
            <a:ext cx="54864" cy="1188720"/>
          </a:xfrm>
          <a:prstGeom prst="rect">
            <a:avLst/>
          </a:prstGeom>
          <a:solidFill>
            <a:srgbClr val="00B8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11480" y="57607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0070E0"/>
                </a:solidFill>
                <a:latin typeface="Microsoft YaHei"/>
              </a:defRPr>
            </a:pPr>
            <a:r>
              <a:t>📋 门诊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85039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1A202A"/>
                </a:solidFill>
                <a:latin typeface="Microsoft YaHei"/>
              </a:defRPr>
            </a:pPr>
            <a:r>
              <a:t>每天几十个病人，问诊检查开药，病历录入重复耗时</a:t>
            </a:r>
            <a:br/>
            <a:r>
              <a:t>手写处方容易遗漏，检查报告散落在不同系统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480" y="1371600"/>
            <a:ext cx="640080" cy="201168"/>
          </a:xfrm>
          <a:prstGeom prst="rect">
            <a:avLst/>
          </a:prstGeom>
          <a:solidFill>
            <a:srgbClr val="36B3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11480" y="137160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重复劳动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8600" y="1783080"/>
            <a:ext cx="3657600" cy="1188720"/>
          </a:xfrm>
          <a:prstGeom prst="rect">
            <a:avLst/>
          </a:prstGeom>
          <a:solidFill>
            <a:srgbClr val="E8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28600" y="1783080"/>
            <a:ext cx="54864" cy="1188720"/>
          </a:xfrm>
          <a:prstGeom prst="rect">
            <a:avLst/>
          </a:prstGeom>
          <a:solidFill>
            <a:srgbClr val="FFB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11480" y="185623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0070E0"/>
                </a:solidFill>
                <a:latin typeface="Microsoft YaHei"/>
              </a:defRPr>
            </a:pPr>
            <a:r>
              <a:t>🏥 手术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1480" y="213055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1A202A"/>
                </a:solidFill>
                <a:latin typeface="Microsoft YaHei"/>
              </a:defRPr>
            </a:pPr>
            <a:r>
              <a:t>混合痔/肛瘘/肛裂/肛周脓肿，不同术式记录不规范</a:t>
            </a:r>
            <a:br/>
            <a:r>
              <a:t>术后医嘱靠口述，病人记不住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11480" y="2651760"/>
            <a:ext cx="640080" cy="201168"/>
          </a:xfrm>
          <a:prstGeom prst="rect">
            <a:avLst/>
          </a:prstGeom>
          <a:solidFill>
            <a:srgbClr val="00B8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11480" y="265176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信息分散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8600" y="3063240"/>
            <a:ext cx="3657600" cy="1188720"/>
          </a:xfrm>
          <a:prstGeom prst="rect">
            <a:avLst/>
          </a:prstGeom>
          <a:solidFill>
            <a:srgbClr val="F5F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228600" y="3063240"/>
            <a:ext cx="54864" cy="1188720"/>
          </a:xfrm>
          <a:prstGeom prst="rect">
            <a:avLst/>
          </a:prstGeom>
          <a:solidFill>
            <a:srgbClr val="36B3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11480" y="313639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0070E0"/>
                </a:solidFill>
                <a:latin typeface="Microsoft YaHei"/>
              </a:defRPr>
            </a:pPr>
            <a:r>
              <a:t>📞 随访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1480" y="341071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1A202A"/>
                </a:solidFill>
                <a:latin typeface="Microsoft YaHei"/>
              </a:defRPr>
            </a:pPr>
            <a:r>
              <a:t>术后1周/2周/1月/3月/6月要随访</a:t>
            </a:r>
            <a:br/>
            <a:r>
              <a:t>全靠手机备忘录+打电话，经常漏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11480" y="3931920"/>
            <a:ext cx="640080" cy="201168"/>
          </a:xfrm>
          <a:prstGeom prst="rect">
            <a:avLst/>
          </a:prstGeom>
          <a:solidFill>
            <a:srgbClr val="FF8A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11480" y="393192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漏随访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28600" y="4343400"/>
            <a:ext cx="3657600" cy="1188720"/>
          </a:xfrm>
          <a:prstGeom prst="rect">
            <a:avLst/>
          </a:prstGeom>
          <a:solidFill>
            <a:srgbClr val="E8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228600" y="4343400"/>
            <a:ext cx="54864" cy="1188720"/>
          </a:xfrm>
          <a:prstGeom prst="rect">
            <a:avLst/>
          </a:prstGeom>
          <a:solidFill>
            <a:srgbClr val="FF8A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11480" y="441655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0070E0"/>
                </a:solidFill>
                <a:latin typeface="Microsoft YaHei"/>
              </a:defRPr>
            </a:pPr>
            <a:r>
              <a:t>📊 管理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11480" y="469087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1A202A"/>
                </a:solidFill>
                <a:latin typeface="Microsoft YaHei"/>
              </a:defRPr>
            </a:pPr>
            <a:r>
              <a:t>年底要统计手术量/病种分布/术后并发症率</a:t>
            </a:r>
            <a:br/>
            <a:r>
              <a:t>数据散在病历本和Excel里，翻查费时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11480" y="5212080"/>
            <a:ext cx="640080" cy="201168"/>
          </a:xfrm>
          <a:prstGeom prst="rect">
            <a:avLst/>
          </a:prstGeom>
          <a:solidFill>
            <a:srgbClr val="36B3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11480" y="521208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数据难拿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8E99A8"/>
                </a:solidFill>
                <a:latin typeface="Microsoft YaHei"/>
              </a:defRPr>
            </a:pPr>
            <a:r>
              <a:t>4/22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7315200"/>
          </a:xfrm>
          <a:prstGeom prst="rect">
            <a:avLst/>
          </a:prstGeom>
          <a:solidFill>
            <a:srgbClr val="00B8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639312"/>
            <a:ext cx="4114800" cy="36576"/>
          </a:xfrm>
          <a:prstGeom prst="rect">
            <a:avLst/>
          </a:prstGeom>
          <a:solidFill>
            <a:srgbClr val="FFB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28600" y="2560320"/>
            <a:ext cx="3657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B300"/>
                </a:solidFill>
                <a:latin typeface="Microsoft YaHei"/>
              </a:defRPr>
            </a:pPr>
            <a:r>
              <a:t>gear PART 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3200400"/>
            <a:ext cx="3657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Microsoft YaHei"/>
              </a:defRPr>
            </a:pPr>
            <a:r>
              <a:t>核心功能模块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40233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8E99A8"/>
                </a:solidFill>
                <a:latin typeface="Microsoft YaHei"/>
              </a:defRPr>
            </a:pPr>
            <a:r>
              <a:t>四个模块覆盖全流程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8E99A8"/>
                </a:solidFill>
                <a:latin typeface="Microsoft YaHei"/>
              </a:defRPr>
            </a:pPr>
            <a:r>
              <a:t>5/22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0070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0070E0"/>
                </a:solidFill>
                <a:latin typeface="Microsoft YaHei"/>
              </a:defRPr>
            </a:pPr>
            <a:r>
              <a:t>四大功能模块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502920"/>
            <a:ext cx="3657600" cy="1188720"/>
          </a:xfrm>
          <a:prstGeom prst="rect">
            <a:avLst/>
          </a:prstGeom>
          <a:solidFill>
            <a:srgbClr val="F5F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8600" y="502920"/>
            <a:ext cx="54864" cy="1188720"/>
          </a:xfrm>
          <a:prstGeom prst="rect">
            <a:avLst/>
          </a:prstGeom>
          <a:solidFill>
            <a:srgbClr val="00B8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11480" y="57607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0070E0"/>
                </a:solidFill>
                <a:latin typeface="Microsoft YaHei"/>
              </a:defRPr>
            </a:pPr>
            <a:r>
              <a:t>📋 患者管理模块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1480" y="85039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1A202A"/>
                </a:solidFill>
                <a:latin typeface="Microsoft YaHei"/>
              </a:defRPr>
            </a:pPr>
            <a:r>
              <a:t>患者档案（含检查/手术/用药/复查记录）</a:t>
            </a:r>
            <a:br/>
            <a:r>
              <a:t>一搜即达，不用翻病历本</a:t>
            </a:r>
          </a:p>
        </p:txBody>
      </p:sp>
      <p:sp>
        <p:nvSpPr>
          <p:cNvPr id="8" name="Rectangle 7"/>
          <p:cNvSpPr/>
          <p:nvPr/>
        </p:nvSpPr>
        <p:spPr>
          <a:xfrm>
            <a:off x="411480" y="1371600"/>
            <a:ext cx="640080" cy="201168"/>
          </a:xfrm>
          <a:prstGeom prst="rect">
            <a:avLst/>
          </a:prstGeom>
          <a:solidFill>
            <a:srgbClr val="36B3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11480" y="137160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核心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8600" y="1783080"/>
            <a:ext cx="3657600" cy="1188720"/>
          </a:xfrm>
          <a:prstGeom prst="rect">
            <a:avLst/>
          </a:prstGeom>
          <a:solidFill>
            <a:srgbClr val="E8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28600" y="1783080"/>
            <a:ext cx="54864" cy="1188720"/>
          </a:xfrm>
          <a:prstGeom prst="rect">
            <a:avLst/>
          </a:prstGeom>
          <a:solidFill>
            <a:srgbClr val="FFB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11480" y="185623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0070E0"/>
                </a:solidFill>
                <a:latin typeface="Microsoft YaHei"/>
              </a:defRPr>
            </a:pPr>
            <a:r>
              <a:t>📱 智能随访模块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1480" y="213055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1A202A"/>
                </a:solidFill>
                <a:latin typeface="Microsoft YaHei"/>
              </a:defRPr>
            </a:pPr>
            <a:r>
              <a:t>自动排程：术后D1/D7/D14/D30/D90/D180</a:t>
            </a:r>
            <a:br/>
            <a:r>
              <a:t>微信/短信自动提醒+患者自助反馈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11480" y="2651760"/>
            <a:ext cx="640080" cy="201168"/>
          </a:xfrm>
          <a:prstGeom prst="rect">
            <a:avLst/>
          </a:prstGeom>
          <a:solidFill>
            <a:srgbClr val="00B8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11480" y="265176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核心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8600" y="3063240"/>
            <a:ext cx="3657600" cy="1188720"/>
          </a:xfrm>
          <a:prstGeom prst="rect">
            <a:avLst/>
          </a:prstGeom>
          <a:solidFill>
            <a:srgbClr val="F5F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228600" y="3063240"/>
            <a:ext cx="54864" cy="1188720"/>
          </a:xfrm>
          <a:prstGeom prst="rect">
            <a:avLst/>
          </a:prstGeom>
          <a:solidFill>
            <a:srgbClr val="36B3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11480" y="313639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0070E0"/>
                </a:solidFill>
                <a:latin typeface="Microsoft YaHei"/>
              </a:defRPr>
            </a:pPr>
            <a:r>
              <a:t>📊 数据看板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1480" y="341071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1A202A"/>
                </a:solidFill>
                <a:latin typeface="Microsoft YaHei"/>
              </a:defRPr>
            </a:pPr>
            <a:r>
              <a:t>手术量/病种分析/个人效率/并发症统计</a:t>
            </a:r>
            <a:br/>
            <a:r>
              <a:t>一键导出科研数据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11480" y="3931920"/>
            <a:ext cx="640080" cy="201168"/>
          </a:xfrm>
          <a:prstGeom prst="rect">
            <a:avLst/>
          </a:prstGeom>
          <a:solidFill>
            <a:srgbClr val="FF8A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11480" y="393192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管理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28600" y="4343400"/>
            <a:ext cx="3657600" cy="1188720"/>
          </a:xfrm>
          <a:prstGeom prst="rect">
            <a:avLst/>
          </a:prstGeom>
          <a:solidFill>
            <a:srgbClr val="E8F0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228600" y="4343400"/>
            <a:ext cx="54864" cy="1188720"/>
          </a:xfrm>
          <a:prstGeom prst="rect">
            <a:avLst/>
          </a:prstGeom>
          <a:solidFill>
            <a:srgbClr val="FF8A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11480" y="4416552"/>
            <a:ext cx="33375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0070E0"/>
                </a:solidFill>
                <a:latin typeface="Microsoft YaHei"/>
              </a:defRPr>
            </a:pPr>
            <a:r>
              <a:t>🧑‍⚕️ 患者端小程序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11480" y="4690872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1A202A"/>
                </a:solidFill>
                <a:latin typeface="Microsoft YaHei"/>
              </a:defRPr>
            </a:pPr>
            <a:r>
              <a:t>术后康复指南（图文+视频）</a:t>
            </a:r>
            <a:br/>
            <a:r>
              <a:t>预约复查/在线咨询/症状自评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11480" y="5212080"/>
            <a:ext cx="640080" cy="201168"/>
          </a:xfrm>
          <a:prstGeom prst="rect">
            <a:avLst/>
          </a:prstGeom>
          <a:solidFill>
            <a:srgbClr val="36B37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11480" y="5212080"/>
            <a:ext cx="64008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1">
                <a:solidFill>
                  <a:srgbClr val="FFFFFF"/>
                </a:solidFill>
                <a:latin typeface="Microsoft YaHei"/>
              </a:defRPr>
            </a:pPr>
            <a:r>
              <a:t>延伸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8E99A8"/>
                </a:solidFill>
                <a:latin typeface="Microsoft YaHei"/>
              </a:defRPr>
            </a:pPr>
            <a:r>
              <a:t>6/22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7315200"/>
          </a:xfrm>
          <a:prstGeom prst="rect">
            <a:avLst/>
          </a:prstGeom>
          <a:solidFill>
            <a:srgbClr val="00B8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639312"/>
            <a:ext cx="4114800" cy="36576"/>
          </a:xfrm>
          <a:prstGeom prst="rect">
            <a:avLst/>
          </a:prstGeom>
          <a:solidFill>
            <a:srgbClr val="FFB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228600" y="2560320"/>
            <a:ext cx="3657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FFB300"/>
                </a:solidFill>
                <a:latin typeface="Microsoft YaHei"/>
              </a:defRPr>
            </a:pPr>
            <a:r>
              <a:t>recycle PART 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3200400"/>
            <a:ext cx="3657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Microsoft YaHei"/>
              </a:defRPr>
            </a:pPr>
            <a:r>
              <a:t>患者全周期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402336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 b="0">
                <a:solidFill>
                  <a:srgbClr val="8E99A8"/>
                </a:solidFill>
                <a:latin typeface="Microsoft YaHei"/>
              </a:defRPr>
            </a:pPr>
            <a:r>
              <a:t>从初诊到康复的全流程覆盖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8E99A8"/>
                </a:solidFill>
                <a:latin typeface="Microsoft YaHei"/>
              </a:defRPr>
            </a:pPr>
            <a:r>
              <a:t>7/22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0070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3716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0070E0"/>
                </a:solidFill>
                <a:latin typeface="Microsoft YaHei"/>
              </a:defRPr>
            </a:pPr>
            <a:r>
              <a:t>患者管理生命周期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457200"/>
            <a:ext cx="36576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E99A8"/>
                </a:solidFill>
                <a:latin typeface="Microsoft YaHei"/>
              </a:defRPr>
            </a:pPr>
            <a:r>
              <a:t>每个阶段自动触发对应任务，医生只需确认和特殊处理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640080"/>
            <a:ext cx="3657600" cy="320040"/>
          </a:xfrm>
          <a:prstGeom prst="rect">
            <a:avLst/>
          </a:prstGeom>
          <a:solidFill>
            <a:srgbClr val="0070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28600" y="6400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阶段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3000" y="6400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系统记录内容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57400" y="6400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医生操作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71800" y="6400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患者端响应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8600" y="960120"/>
            <a:ext cx="3657600" cy="320040"/>
          </a:xfrm>
          <a:prstGeom prst="rect">
            <a:avLst/>
          </a:prstGeom>
          <a:solidFill>
            <a:srgbClr val="F5F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28600" y="9601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初诊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43000" y="9601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主诉/指检/镜检/诊断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57400" y="9601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录入模板一键填写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71800" y="9601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—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28600" y="1280160"/>
            <a:ext cx="3657600" cy="320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28600" y="12801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术前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43000" y="12801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手术方案/风险评估/知情同意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057400" y="12801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勾选术式+排期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971800" y="128016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收到术前须知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28600" y="1600200"/>
            <a:ext cx="3657600" cy="320040"/>
          </a:xfrm>
          <a:prstGeom prst="rect">
            <a:avLst/>
          </a:prstGeom>
          <a:solidFill>
            <a:srgbClr val="F5F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28600" y="16002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术后住院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43000" y="16002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术后记录/用药/换药/疼痛评分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057400" y="16002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每日查房记录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971800" y="16002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康复指南推送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28600" y="1920240"/>
            <a:ext cx="3657600" cy="320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228600" y="192024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出院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43000" y="192024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出院小结/用药/复诊计划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57400" y="192024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生成随访计划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971800" y="192024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随访日程卡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28600" y="2240280"/>
            <a:ext cx="3657600" cy="320040"/>
          </a:xfrm>
          <a:prstGeom prst="rect">
            <a:avLst/>
          </a:prstGeom>
          <a:solidFill>
            <a:srgbClr val="F5F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228600" y="22402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随访期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143000" y="22402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D7/D14/D30/D90/D180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057400" y="22402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查看反馈/处理异常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971800" y="224028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自动提醒+自评</a:t>
            </a:r>
          </a:p>
        </p:txBody>
      </p:sp>
      <p:sp>
        <p:nvSpPr>
          <p:cNvPr id="35" name="Rectangle 34"/>
          <p:cNvSpPr/>
          <p:nvPr/>
        </p:nvSpPr>
        <p:spPr>
          <a:xfrm>
            <a:off x="228600" y="2560320"/>
            <a:ext cx="3657600" cy="320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228600" y="25603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康复/结案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143000" y="25603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复发/并发症统计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057400" y="25603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状态标记结案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971800" y="25603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1A202A"/>
                </a:solidFill>
                <a:latin typeface="Microsoft YaHei"/>
              </a:defRPr>
            </a:pPr>
            <a:r>
              <a:t>满意度回访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8E99A8"/>
                </a:solidFill>
                <a:latin typeface="Microsoft YaHei"/>
              </a:defRPr>
            </a:pPr>
            <a:r>
              <a:t>8/22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114800" cy="54864"/>
          </a:xfrm>
          <a:prstGeom prst="rect">
            <a:avLst/>
          </a:prstGeom>
          <a:solidFill>
            <a:srgbClr val="0070E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28600" y="182880"/>
            <a:ext cx="3657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0070E0"/>
                </a:solidFill>
                <a:latin typeface="Microsoft YaHei"/>
              </a:defRPr>
            </a:pPr>
            <a:r>
              <a:t>为什么全周期管理对肛肠科特别重要？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594360"/>
            <a:ext cx="548640" cy="27432"/>
          </a:xfrm>
          <a:prstGeom prst="rect">
            <a:avLst/>
          </a:prstGeom>
          <a:solidFill>
            <a:srgbClr val="FFB3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228600" y="777240"/>
            <a:ext cx="182880" cy="182880"/>
          </a:xfrm>
          <a:prstGeom prst="rect">
            <a:avLst/>
          </a:prstGeom>
          <a:solidFill>
            <a:srgbClr val="00B8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46888" y="77724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77724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1A202A"/>
                </a:solidFill>
                <a:latin typeface="Microsoft YaHei"/>
              </a:defRPr>
            </a:pPr>
            <a:r>
              <a:t>痔疮术后复发率5-10%，肛瘘术后复发率10-30% → 规律随访是关键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1371600"/>
            <a:ext cx="182880" cy="182880"/>
          </a:xfrm>
          <a:prstGeom prst="rect">
            <a:avLst/>
          </a:prstGeom>
          <a:solidFill>
            <a:srgbClr val="00B8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46888" y="137160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37160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1A202A"/>
                </a:solidFill>
                <a:latin typeface="Microsoft YaHei"/>
              </a:defRPr>
            </a:pPr>
            <a:r>
              <a:t>标准化随访可降低复发率约30%（系统自动排程保证不漏）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8600" y="1965960"/>
            <a:ext cx="182880" cy="182880"/>
          </a:xfrm>
          <a:prstGeom prst="rect">
            <a:avLst/>
          </a:prstGeom>
          <a:solidFill>
            <a:srgbClr val="00B8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46888" y="196596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196596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1A202A"/>
                </a:solidFill>
                <a:latin typeface="Microsoft YaHei"/>
              </a:defRPr>
            </a:pPr>
            <a:r>
              <a:t>伤口愈合过程需要持续跟踪（排便/出血/疼痛/感染）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8600" y="2560320"/>
            <a:ext cx="182880" cy="182880"/>
          </a:xfrm>
          <a:prstGeom prst="rect">
            <a:avLst/>
          </a:prstGeom>
          <a:solidFill>
            <a:srgbClr val="00B8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46888" y="256032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256032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1A202A"/>
                </a:solidFill>
                <a:latin typeface="Microsoft YaHei"/>
              </a:defRPr>
            </a:pPr>
            <a:r>
              <a:t>患者隐私敏感，电子化管理避免纸质病历遗失泄密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28600" y="3154680"/>
            <a:ext cx="182880" cy="182880"/>
          </a:xfrm>
          <a:prstGeom prst="rect">
            <a:avLst/>
          </a:prstGeom>
          <a:solidFill>
            <a:srgbClr val="00B8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246888" y="3154680"/>
            <a:ext cx="164592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FFFFFF"/>
                </a:solidFill>
                <a:latin typeface="Microsoft YaHei"/>
              </a:defRPr>
            </a:pPr>
            <a: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3154680"/>
            <a:ext cx="3337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1A202A"/>
                </a:solidFill>
                <a:latin typeface="Microsoft YaHei"/>
              </a:defRPr>
            </a:pPr>
            <a:r>
              <a:t>▶ 核心价值：从"病人来找医生"变成"系统提醒医生去管病人"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28600" y="6995160"/>
            <a:ext cx="36576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8E99A8"/>
                </a:solidFill>
                <a:latin typeface="Microsoft YaHei"/>
              </a:defRPr>
            </a:pPr>
            <a:r>
              <a:t>9/22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