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621792"/>
            <a:ext cx="182880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</a:defRPr>
            </a:pPr>
            <a:r>
              <a:t>博海网络 · 商务角色白皮书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2926080"/>
            <a:ext cx="2743200" cy="4572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B0DAFF"/>
                </a:solidFill>
              </a:defRPr>
            </a:pPr>
            <a:r>
              <a:t>业务协同体系 · 流程标准化 · 角色职责定义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30352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0D0E0"/>
                </a:solidFill>
              </a:defRPr>
            </a:pPr>
            <a:r>
              <a:t>陕西博海网络科技有限公司  | 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137160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8CFF"/>
                </a:solidFill>
              </a:defRPr>
            </a:pPr>
            <a: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公司概览与商务角色总览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5029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0D0E0"/>
                </a:solidFill>
              </a:defRPr>
            </a:pPr>
            <a:r>
              <a:t>陕西博海网络科技有限公司是一家专注于企业IT服务的科技公司，主营业务涵盖计算机及周边设备的维修、安装部署、网络运维与售后支持。我们以高效响应、专业交付为服务理念，服务众多政企客户与中小企业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474720"/>
            <a:ext cx="5029200" cy="1280160"/>
          </a:xfrm>
          <a:prstGeom prst="roundRect">
            <a:avLst/>
          </a:prstGeom>
          <a:solidFill>
            <a:srgbClr val="0D2440"/>
          </a:solidFill>
          <a:ln w="12700">
            <a:solidFill>
              <a:srgbClr val="1A3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3566160"/>
            <a:ext cx="484632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370332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0D4FF"/>
                </a:solidFill>
              </a:defRPr>
            </a:pPr>
            <a:r>
              <a:t>🔧 技术交付组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11480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C0D0E0"/>
                </a:solidFill>
              </a:defRPr>
            </a:pPr>
            <a:r>
              <a:t>负责设备维修、安装、系统部署、网络调试等现场与远程技术支持工作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3474720"/>
            <a:ext cx="5029200" cy="1280160"/>
          </a:xfrm>
          <a:prstGeom prst="roundRect">
            <a:avLst/>
          </a:prstGeom>
          <a:solidFill>
            <a:srgbClr val="0D2440"/>
          </a:solidFill>
          <a:ln w="12700">
            <a:solidFill>
              <a:srgbClr val="1A3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09360" y="3566160"/>
            <a:ext cx="484632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370332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0D4FF"/>
                </a:solidFill>
              </a:defRPr>
            </a:pPr>
            <a:r>
              <a:t>🤝 客户对接组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411480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C0D0E0"/>
                </a:solidFill>
              </a:defRPr>
            </a:pPr>
            <a:r>
              <a:t>负责客户需求对接、工单派发、服务过程跟踪与客户满意度回访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5029200"/>
            <a:ext cx="5029200" cy="1280160"/>
          </a:xfrm>
          <a:prstGeom prst="roundRect">
            <a:avLst/>
          </a:prstGeom>
          <a:solidFill>
            <a:srgbClr val="0D2440"/>
          </a:solidFill>
          <a:ln w="12700">
            <a:solidFill>
              <a:srgbClr val="1A3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22960" y="5120640"/>
            <a:ext cx="484632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525780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0D4FF"/>
                </a:solidFill>
              </a:defRPr>
            </a:pPr>
            <a:r>
              <a:t>📦 采购与供应链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566928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C0D0E0"/>
                </a:solidFill>
              </a:defRPr>
            </a:pPr>
            <a:r>
              <a:t>负责设备及配件采购、供应商管理、库存管理与物流协调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5029200"/>
            <a:ext cx="5029200" cy="1280160"/>
          </a:xfrm>
          <a:prstGeom prst="roundRect">
            <a:avLst/>
          </a:prstGeom>
          <a:solidFill>
            <a:srgbClr val="0D2440"/>
          </a:solidFill>
          <a:ln w="12700">
            <a:solidFill>
              <a:srgbClr val="1A3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309360" y="5120640"/>
            <a:ext cx="484632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0" y="525780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0D4FF"/>
                </a:solidFill>
              </a:defRPr>
            </a:pPr>
            <a:r>
              <a:t>💰 财务与合同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566928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C0D0E0"/>
                </a:solidFill>
              </a:defRPr>
            </a:pPr>
            <a:r>
              <a:t>负责合同审核、报价确认、发票开具与回款跟踪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137160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8CFF"/>
                </a:solidFill>
              </a:defRPr>
            </a:pPr>
            <a: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角色详解 · 技术交付组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828800"/>
            <a:ext cx="54864" cy="320040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82880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4FF"/>
                </a:solidFill>
              </a:defRPr>
            </a:pPr>
            <a:r>
              <a:t>核心职责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286000"/>
            <a:ext cx="50292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0D0E0"/>
                </a:solidFill>
              </a:defRPr>
            </a:pPr>
            <a:r>
              <a:t>▸ 客户现场/远程电脑、打印机诊断与维修</a:t>
            </a:r>
            <a:br/>
            <a:r>
              <a:t>▸ 系统安装部署、驱动配置、网络环境调试</a:t>
            </a:r>
            <a:br/>
            <a:r>
              <a:t>▸ 服务器巡检、基础网络设备维护</a:t>
            </a:r>
            <a:br/>
            <a:r>
              <a:t>▸ 配件更换方案建议与实施</a:t>
            </a:r>
            <a:br/>
            <a:r>
              <a:t>▸ 售后跟踪与问题闭环处理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0" y="1828800"/>
            <a:ext cx="54864" cy="3200400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0" y="182880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8CFF"/>
                </a:solidFill>
              </a:defRPr>
            </a:pPr>
            <a:r>
              <a:t>角色画像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0" y="2286000"/>
            <a:ext cx="50292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0D0E0"/>
                </a:solidFill>
              </a:defRPr>
            </a:pPr>
            <a:r>
              <a:t>👤 技术工程师（现场/驻场）</a:t>
            </a:r>
            <a:br/>
            <a:r>
              <a:t>👤 售后技术专员</a:t>
            </a:r>
            <a:br/>
            <a:r>
              <a:t>👤 网络运维工程师</a:t>
            </a:r>
            <a:br/>
            <a:br/>
            <a:r>
              <a:t>📌 关键能力：故障排查、沟通表达</a:t>
            </a:r>
            <a:br/>
            <a:r>
              <a:t>📌 服务标准：30分钟响应，4小时闭环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5669280"/>
            <a:ext cx="10515600" cy="18288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7607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6A8AAA"/>
                </a:solidFill>
              </a:defRPr>
            </a:pPr>
            <a:r>
              <a:t>工作流程：接单 → 故障诊断 → 方案确认 → 实施修复 → 测试验证 → 客户确认 → 回单归档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137160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8CFF"/>
                </a:solidFill>
              </a:defRPr>
            </a:pPr>
            <a: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角色详解 · 客户对接 · 采购供应链 · 财务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011680"/>
            <a:ext cx="3474720" cy="4114800"/>
          </a:xfrm>
          <a:prstGeom prst="roundRect">
            <a:avLst/>
          </a:prstGeom>
          <a:solidFill>
            <a:srgbClr val="0D2440"/>
          </a:solidFill>
          <a:ln w="12700">
            <a:solidFill>
              <a:srgbClr val="1A3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2103120"/>
            <a:ext cx="3291840" cy="36576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2860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4FF"/>
                </a:solidFill>
              </a:defRPr>
            </a:pPr>
            <a:r>
              <a:t>🤝 客户对接组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743200"/>
            <a:ext cx="310896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C0D0E0"/>
                </a:solidFill>
              </a:defRPr>
            </a:pPr>
            <a:r>
              <a:t>▸ 客户需求初步沟通与分类</a:t>
            </a:r>
            <a:br/>
            <a:r>
              <a:t>▸ 工单创建与派发至技术组</a:t>
            </a:r>
            <a:br/>
            <a:r>
              <a:t>▸ 服务过程实时跟踪与反馈</a:t>
            </a:r>
            <a:br/>
            <a:r>
              <a:t>▸ 客户满意度回访与评分</a:t>
            </a:r>
            <a:br/>
            <a:r>
              <a:t>▸ 客户档案维护与关系管理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5394960"/>
            <a:ext cx="3108960" cy="13716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54864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A8AAA"/>
                </a:solidFill>
              </a:defRPr>
            </a:pPr>
            <a:r>
              <a:t>工具：CRM系统、企业微信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97680" y="2011680"/>
            <a:ext cx="3474720" cy="4114800"/>
          </a:xfrm>
          <a:prstGeom prst="roundRect">
            <a:avLst/>
          </a:prstGeom>
          <a:solidFill>
            <a:srgbClr val="0D2440"/>
          </a:solidFill>
          <a:ln w="12700">
            <a:solidFill>
              <a:srgbClr val="1A3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89120" y="2103120"/>
            <a:ext cx="329184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80560" y="22860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8CFF"/>
                </a:solidFill>
              </a:defRPr>
            </a:pPr>
            <a:r>
              <a:t>📦 采购与供应链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0560" y="2743200"/>
            <a:ext cx="310896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C0D0E0"/>
                </a:solidFill>
              </a:defRPr>
            </a:pPr>
            <a:r>
              <a:t>▸ 维修配件采购与比价</a:t>
            </a:r>
            <a:br/>
            <a:r>
              <a:t>▸ 供应商资质审核与维护</a:t>
            </a:r>
            <a:br/>
            <a:r>
              <a:t>▸ 库存管理与盘点</a:t>
            </a:r>
            <a:br/>
            <a:r>
              <a:t>▸ 物流配送协调跟踪</a:t>
            </a:r>
            <a:br/>
            <a:r>
              <a:t>▸ 退换货处理流程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80560" y="5394960"/>
            <a:ext cx="3108960" cy="13716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480560" y="54864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A8AAA"/>
                </a:solidFill>
              </a:defRPr>
            </a:pPr>
            <a:r>
              <a:t>工具：ERP系统、采购平台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38160" y="2011680"/>
            <a:ext cx="3474720" cy="4114800"/>
          </a:xfrm>
          <a:prstGeom prst="roundRect">
            <a:avLst/>
          </a:prstGeom>
          <a:solidFill>
            <a:srgbClr val="0D2440"/>
          </a:solidFill>
          <a:ln w="12700">
            <a:solidFill>
              <a:srgbClr val="1A3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29600" y="2103120"/>
            <a:ext cx="3291840" cy="36576"/>
          </a:xfrm>
          <a:prstGeom prst="rect">
            <a:avLst/>
          </a:prstGeom>
          <a:solidFill>
            <a:srgbClr val="00A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321040" y="22860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AAFF"/>
                </a:solidFill>
              </a:defRPr>
            </a:pPr>
            <a:r>
              <a:t>💰 财务与合同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21040" y="2743200"/>
            <a:ext cx="310896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C0D0E0"/>
                </a:solidFill>
              </a:defRPr>
            </a:pPr>
            <a:r>
              <a:t>▸ 合同模板管理与定制</a:t>
            </a:r>
            <a:br/>
            <a:r>
              <a:t>▸ 服务报价审核与确认</a:t>
            </a:r>
            <a:br/>
            <a:r>
              <a:t>▸ 发票开具与回款跟踪</a:t>
            </a:r>
            <a:br/>
            <a:r>
              <a:t>▸ 成本核算与利润分析</a:t>
            </a:r>
            <a:br/>
            <a:r>
              <a:t>▸ 月度对账与结算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21040" y="5394960"/>
            <a:ext cx="3108960" cy="13716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21040" y="54864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A8AAA"/>
                </a:solidFill>
              </a:defRPr>
            </a:pPr>
            <a:r>
              <a:t>工具：财务系统、电子签章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1371600" cy="36576"/>
          </a:xfrm>
          <a:prstGeom prst="rect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8CFF"/>
                </a:solidFill>
              </a:defRPr>
            </a:pPr>
            <a: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</a:defRPr>
            </a:pPr>
            <a:r>
              <a:t>角色协作流程与标准化管理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2011680" cy="1645920"/>
          </a:xfrm>
          <a:prstGeom prst="roundRect">
            <a:avLst/>
          </a:prstGeom>
          <a:solidFill>
            <a:srgbClr val="0D2440"/>
          </a:solidFill>
          <a:ln w="19050">
            <a:solidFill>
              <a:srgbClr val="008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94360" y="2468880"/>
            <a:ext cx="1737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0D4FF"/>
                </a:solidFill>
              </a:defRPr>
            </a:pPr>
            <a:r>
              <a:t>客户需求</a:t>
            </a:r>
            <a:br/>
            <a:r>
              <a:t>触发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30175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C0D0E0"/>
                </a:solidFill>
              </a:defRPr>
            </a:pPr>
            <a:r>
              <a:t>在线/电话</a:t>
            </a:r>
            <a:br/>
            <a:r>
              <a:t>报修请求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514600" y="2926080"/>
            <a:ext cx="228600" cy="320040"/>
          </a:xfrm>
          <a:prstGeom prst="rightArrow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788920" y="2286000"/>
            <a:ext cx="2011680" cy="1645920"/>
          </a:xfrm>
          <a:prstGeom prst="roundRect">
            <a:avLst/>
          </a:prstGeom>
          <a:solidFill>
            <a:srgbClr val="0D2440"/>
          </a:solidFill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926080" y="2468880"/>
            <a:ext cx="1737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0D4FF"/>
                </a:solidFill>
              </a:defRPr>
            </a:pPr>
            <a:r>
              <a:t>客户对接</a:t>
            </a:r>
            <a:br/>
            <a:r>
              <a:t>分析派单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30175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C0D0E0"/>
                </a:solidFill>
              </a:defRPr>
            </a:pPr>
            <a:r>
              <a:t>需求分类</a:t>
            </a:r>
            <a:br/>
            <a:r>
              <a:t>工单创建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846320" y="2926080"/>
            <a:ext cx="228600" cy="320040"/>
          </a:xfrm>
          <a:prstGeom prst="rightArrow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120640" y="2286000"/>
            <a:ext cx="2011680" cy="1645920"/>
          </a:xfrm>
          <a:prstGeom prst="roundRect">
            <a:avLst/>
          </a:prstGeom>
          <a:solidFill>
            <a:srgbClr val="0D2440"/>
          </a:solidFill>
          <a:ln w="19050">
            <a:solidFill>
              <a:srgbClr val="008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257800" y="2468880"/>
            <a:ext cx="1737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0D4FF"/>
                </a:solidFill>
              </a:defRPr>
            </a:pPr>
            <a:r>
              <a:t>技术交付</a:t>
            </a:r>
            <a:br/>
            <a:r>
              <a:t>现场实施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7800" y="30175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C0D0E0"/>
                </a:solidFill>
              </a:defRPr>
            </a:pPr>
            <a:r>
              <a:t>故障诊断</a:t>
            </a:r>
            <a:br/>
            <a:r>
              <a:t>维修部署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7178040" y="2926080"/>
            <a:ext cx="228600" cy="320040"/>
          </a:xfrm>
          <a:prstGeom prst="rightArrow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452359" y="2286000"/>
            <a:ext cx="2011680" cy="1645920"/>
          </a:xfrm>
          <a:prstGeom prst="roundRect">
            <a:avLst/>
          </a:prstGeom>
          <a:solidFill>
            <a:srgbClr val="0D2440"/>
          </a:solidFill>
          <a:ln w="19050">
            <a:solidFill>
              <a:srgbClr val="00D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589519" y="2468880"/>
            <a:ext cx="1737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0D4FF"/>
                </a:solidFill>
              </a:defRPr>
            </a:pPr>
            <a:r>
              <a:t>客户确认</a:t>
            </a:r>
            <a:br/>
            <a:r>
              <a:t>回访归档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19" y="30175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C0D0E0"/>
                </a:solidFill>
              </a:defRPr>
            </a:pPr>
            <a:r>
              <a:t>服务确认</a:t>
            </a:r>
            <a:br/>
            <a:r>
              <a:t>满意度回访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9509759" y="2926080"/>
            <a:ext cx="228600" cy="320040"/>
          </a:xfrm>
          <a:prstGeom prst="rightArrow">
            <a:avLst/>
          </a:prstGeom>
          <a:solidFill>
            <a:srgbClr val="008C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784080" y="2286000"/>
            <a:ext cx="2011680" cy="1645920"/>
          </a:xfrm>
          <a:prstGeom prst="roundRect">
            <a:avLst/>
          </a:prstGeom>
          <a:solidFill>
            <a:srgbClr val="0D2440"/>
          </a:solidFill>
          <a:ln w="19050">
            <a:solidFill>
              <a:srgbClr val="008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921240" y="2468880"/>
            <a:ext cx="1737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0D4FF"/>
                </a:solidFill>
              </a:defRPr>
            </a:pPr>
            <a:r>
              <a:t>数据分析</a:t>
            </a:r>
            <a:br/>
            <a:r>
              <a:t>持续优化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21240" y="30175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C0D0E0"/>
                </a:solidFill>
              </a:defRPr>
            </a:pPr>
            <a:r>
              <a:t>数据统计</a:t>
            </a:r>
            <a:br/>
            <a:r>
              <a:t>流程优化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1520" y="4572000"/>
            <a:ext cx="10515600" cy="18288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7548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DAFF"/>
                </a:solidFill>
              </a:defRPr>
            </a:pPr>
            <a:r>
              <a:t>✅ 标准化流程：从客户需求到服务交付，全流程规范化管理</a:t>
            </a:r>
            <a:br/>
            <a:r>
              <a:t>✅ 职责清晰：各角色职责边界明确，减少推诿与沟通成本</a:t>
            </a:r>
            <a:br/>
            <a:r>
              <a:t>✅ 数据驱动：服务数据统计分析，持续优化业务效率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7607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08CFF"/>
                </a:solidFill>
              </a:defRPr>
            </a:pPr>
            <a:r>
              <a:t>陕西博海网络科技有限公司  |  专业 · 高效 · 可信赖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